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71" r:id="rId7"/>
    <p:sldId id="261" r:id="rId8"/>
    <p:sldId id="270" r:id="rId9"/>
    <p:sldId id="264" r:id="rId10"/>
    <p:sldId id="274" r:id="rId11"/>
    <p:sldId id="262" r:id="rId12"/>
    <p:sldId id="265" r:id="rId13"/>
    <p:sldId id="268" r:id="rId14"/>
    <p:sldId id="273" r:id="rId15"/>
    <p:sldId id="275" r:id="rId16"/>
    <p:sldId id="266" r:id="rId17"/>
    <p:sldId id="269" r:id="rId18"/>
    <p:sldId id="272" r:id="rId19"/>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9" d="100"/>
          <a:sy n="89" d="100"/>
        </p:scale>
        <p:origin x="-105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C4ABDB-546F-442F-B7D0-5D76EEDCF5B0}" type="datetimeFigureOut">
              <a:rPr lang="en-US" smtClean="0"/>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3C2A5-4C50-4FF7-8F81-B03D153FE9D5}" type="slidenum">
              <a:rPr lang="en-US" smtClean="0"/>
              <a:t>‹#›</a:t>
            </a:fld>
            <a:endParaRPr lang="en-US"/>
          </a:p>
        </p:txBody>
      </p:sp>
    </p:spTree>
    <p:extLst>
      <p:ext uri="{BB962C8B-B14F-4D97-AF65-F5344CB8AC3E}">
        <p14:creationId xmlns:p14="http://schemas.microsoft.com/office/powerpoint/2010/main" val="2678620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C4ABDB-546F-442F-B7D0-5D76EEDCF5B0}" type="datetimeFigureOut">
              <a:rPr lang="en-US" smtClean="0"/>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3C2A5-4C50-4FF7-8F81-B03D153FE9D5}" type="slidenum">
              <a:rPr lang="en-US" smtClean="0"/>
              <a:t>‹#›</a:t>
            </a:fld>
            <a:endParaRPr lang="en-US"/>
          </a:p>
        </p:txBody>
      </p:sp>
    </p:spTree>
    <p:extLst>
      <p:ext uri="{BB962C8B-B14F-4D97-AF65-F5344CB8AC3E}">
        <p14:creationId xmlns:p14="http://schemas.microsoft.com/office/powerpoint/2010/main" val="626285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C4ABDB-546F-442F-B7D0-5D76EEDCF5B0}" type="datetimeFigureOut">
              <a:rPr lang="en-US" smtClean="0"/>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3C2A5-4C50-4FF7-8F81-B03D153FE9D5}" type="slidenum">
              <a:rPr lang="en-US" smtClean="0"/>
              <a:t>‹#›</a:t>
            </a:fld>
            <a:endParaRPr lang="en-US"/>
          </a:p>
        </p:txBody>
      </p:sp>
    </p:spTree>
    <p:extLst>
      <p:ext uri="{BB962C8B-B14F-4D97-AF65-F5344CB8AC3E}">
        <p14:creationId xmlns:p14="http://schemas.microsoft.com/office/powerpoint/2010/main" val="833672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C4ABDB-546F-442F-B7D0-5D76EEDCF5B0}" type="datetimeFigureOut">
              <a:rPr lang="en-US" smtClean="0"/>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3C2A5-4C50-4FF7-8F81-B03D153FE9D5}" type="slidenum">
              <a:rPr lang="en-US" smtClean="0"/>
              <a:t>‹#›</a:t>
            </a:fld>
            <a:endParaRPr lang="en-US"/>
          </a:p>
        </p:txBody>
      </p:sp>
    </p:spTree>
    <p:extLst>
      <p:ext uri="{BB962C8B-B14F-4D97-AF65-F5344CB8AC3E}">
        <p14:creationId xmlns:p14="http://schemas.microsoft.com/office/powerpoint/2010/main" val="1024328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C4ABDB-546F-442F-B7D0-5D76EEDCF5B0}" type="datetimeFigureOut">
              <a:rPr lang="en-US" smtClean="0"/>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3C2A5-4C50-4FF7-8F81-B03D153FE9D5}" type="slidenum">
              <a:rPr lang="en-US" smtClean="0"/>
              <a:t>‹#›</a:t>
            </a:fld>
            <a:endParaRPr lang="en-US"/>
          </a:p>
        </p:txBody>
      </p:sp>
    </p:spTree>
    <p:extLst>
      <p:ext uri="{BB962C8B-B14F-4D97-AF65-F5344CB8AC3E}">
        <p14:creationId xmlns:p14="http://schemas.microsoft.com/office/powerpoint/2010/main" val="43001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C4ABDB-546F-442F-B7D0-5D76EEDCF5B0}" type="datetimeFigureOut">
              <a:rPr lang="en-US" smtClean="0"/>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3C2A5-4C50-4FF7-8F81-B03D153FE9D5}" type="slidenum">
              <a:rPr lang="en-US" smtClean="0"/>
              <a:t>‹#›</a:t>
            </a:fld>
            <a:endParaRPr lang="en-US"/>
          </a:p>
        </p:txBody>
      </p:sp>
    </p:spTree>
    <p:extLst>
      <p:ext uri="{BB962C8B-B14F-4D97-AF65-F5344CB8AC3E}">
        <p14:creationId xmlns:p14="http://schemas.microsoft.com/office/powerpoint/2010/main" val="2573222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C4ABDB-546F-442F-B7D0-5D76EEDCF5B0}" type="datetimeFigureOut">
              <a:rPr lang="en-US" smtClean="0"/>
              <a:t>2/18/2014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23C2A5-4C50-4FF7-8F81-B03D153FE9D5}" type="slidenum">
              <a:rPr lang="en-US" smtClean="0"/>
              <a:t>‹#›</a:t>
            </a:fld>
            <a:endParaRPr lang="en-US"/>
          </a:p>
        </p:txBody>
      </p:sp>
    </p:spTree>
    <p:extLst>
      <p:ext uri="{BB962C8B-B14F-4D97-AF65-F5344CB8AC3E}">
        <p14:creationId xmlns:p14="http://schemas.microsoft.com/office/powerpoint/2010/main" val="3030161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C4ABDB-546F-442F-B7D0-5D76EEDCF5B0}" type="datetimeFigureOut">
              <a:rPr lang="en-US" smtClean="0"/>
              <a:t>2/18/2014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23C2A5-4C50-4FF7-8F81-B03D153FE9D5}" type="slidenum">
              <a:rPr lang="en-US" smtClean="0"/>
              <a:t>‹#›</a:t>
            </a:fld>
            <a:endParaRPr lang="en-US"/>
          </a:p>
        </p:txBody>
      </p:sp>
    </p:spTree>
    <p:extLst>
      <p:ext uri="{BB962C8B-B14F-4D97-AF65-F5344CB8AC3E}">
        <p14:creationId xmlns:p14="http://schemas.microsoft.com/office/powerpoint/2010/main" val="1537767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4ABDB-546F-442F-B7D0-5D76EEDCF5B0}" type="datetimeFigureOut">
              <a:rPr lang="en-US" smtClean="0"/>
              <a:t>2/18/2014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23C2A5-4C50-4FF7-8F81-B03D153FE9D5}" type="slidenum">
              <a:rPr lang="en-US" smtClean="0"/>
              <a:t>‹#›</a:t>
            </a:fld>
            <a:endParaRPr lang="en-US"/>
          </a:p>
        </p:txBody>
      </p:sp>
    </p:spTree>
    <p:extLst>
      <p:ext uri="{BB962C8B-B14F-4D97-AF65-F5344CB8AC3E}">
        <p14:creationId xmlns:p14="http://schemas.microsoft.com/office/powerpoint/2010/main" val="853383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C4ABDB-546F-442F-B7D0-5D76EEDCF5B0}" type="datetimeFigureOut">
              <a:rPr lang="en-US" smtClean="0"/>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3C2A5-4C50-4FF7-8F81-B03D153FE9D5}" type="slidenum">
              <a:rPr lang="en-US" smtClean="0"/>
              <a:t>‹#›</a:t>
            </a:fld>
            <a:endParaRPr lang="en-US"/>
          </a:p>
        </p:txBody>
      </p:sp>
    </p:spTree>
    <p:extLst>
      <p:ext uri="{BB962C8B-B14F-4D97-AF65-F5344CB8AC3E}">
        <p14:creationId xmlns:p14="http://schemas.microsoft.com/office/powerpoint/2010/main" val="3452385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C4ABDB-546F-442F-B7D0-5D76EEDCF5B0}" type="datetimeFigureOut">
              <a:rPr lang="en-US" smtClean="0"/>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3C2A5-4C50-4FF7-8F81-B03D153FE9D5}" type="slidenum">
              <a:rPr lang="en-US" smtClean="0"/>
              <a:t>‹#›</a:t>
            </a:fld>
            <a:endParaRPr lang="en-US"/>
          </a:p>
        </p:txBody>
      </p:sp>
    </p:spTree>
    <p:extLst>
      <p:ext uri="{BB962C8B-B14F-4D97-AF65-F5344CB8AC3E}">
        <p14:creationId xmlns:p14="http://schemas.microsoft.com/office/powerpoint/2010/main" val="397892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C4ABDB-546F-442F-B7D0-5D76EEDCF5B0}" type="datetimeFigureOut">
              <a:rPr lang="en-US" smtClean="0"/>
              <a:t>2/18/2014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3C2A5-4C50-4FF7-8F81-B03D153FE9D5}" type="slidenum">
              <a:rPr lang="en-US" smtClean="0"/>
              <a:t>‹#›</a:t>
            </a:fld>
            <a:endParaRPr lang="en-US"/>
          </a:p>
        </p:txBody>
      </p:sp>
    </p:spTree>
    <p:extLst>
      <p:ext uri="{BB962C8B-B14F-4D97-AF65-F5344CB8AC3E}">
        <p14:creationId xmlns:p14="http://schemas.microsoft.com/office/powerpoint/2010/main" val="1501725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5050" y="152400"/>
            <a:ext cx="5410200" cy="1143000"/>
          </a:xfrm>
          <a:solidFill>
            <a:schemeClr val="bg2">
              <a:lumMod val="90000"/>
            </a:schemeClr>
          </a:solidFill>
        </p:spPr>
        <p:txBody>
          <a:bodyPr/>
          <a:lstStyle/>
          <a:p>
            <a:r>
              <a:rPr lang="en-US" dirty="0" smtClean="0"/>
              <a:t>Kimmy Cantrell</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53877"/>
            <a:ext cx="4019550" cy="463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453877"/>
            <a:ext cx="3124200" cy="463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57550" y="6071252"/>
            <a:ext cx="1752600" cy="338554"/>
          </a:xfrm>
          <a:prstGeom prst="rect">
            <a:avLst/>
          </a:prstGeom>
          <a:noFill/>
        </p:spPr>
        <p:txBody>
          <a:bodyPr wrap="square" rtlCol="0">
            <a:spAutoFit/>
          </a:bodyPr>
          <a:lstStyle/>
          <a:p>
            <a:r>
              <a:rPr lang="en-US" sz="1600" dirty="0" smtClean="0"/>
              <a:t>“Little Coal Miner”</a:t>
            </a:r>
            <a:endParaRPr lang="en-US" sz="1600" dirty="0"/>
          </a:p>
        </p:txBody>
      </p:sp>
    </p:spTree>
    <p:extLst>
      <p:ext uri="{BB962C8B-B14F-4D97-AF65-F5344CB8AC3E}">
        <p14:creationId xmlns:p14="http://schemas.microsoft.com/office/powerpoint/2010/main" val="400531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EMP.MCPSMD.076\AppData\Local\Microsoft\Windows\Temporary Internet Files\Content.Outlook\603UY5QH\photo (3).JPG"/>
          <p:cNvPicPr>
            <a:picLocks noChangeAspect="1" noChangeArrowheads="1"/>
          </p:cNvPicPr>
          <p:nvPr/>
        </p:nvPicPr>
        <p:blipFill rotWithShape="1">
          <a:blip r:embed="rId2">
            <a:extLst>
              <a:ext uri="{28A0092B-C50C-407E-A947-70E740481C1C}">
                <a14:useLocalDpi xmlns:a14="http://schemas.microsoft.com/office/drawing/2010/main" val="0"/>
              </a:ext>
            </a:extLst>
          </a:blip>
          <a:srcRect r="18909"/>
          <a:stretch/>
        </p:blipFill>
        <p:spPr bwMode="auto">
          <a:xfrm rot="5400000">
            <a:off x="1279563" y="320638"/>
            <a:ext cx="6508675"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753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4191000" cy="1295400"/>
          </a:xfrm>
          <a:solidFill>
            <a:schemeClr val="bg2">
              <a:lumMod val="90000"/>
            </a:schemeClr>
          </a:solidFill>
        </p:spPr>
        <p:txBody>
          <a:bodyPr>
            <a:normAutofit fontScale="90000"/>
          </a:bodyPr>
          <a:lstStyle/>
          <a:p>
            <a:r>
              <a:rPr lang="en-US" dirty="0" smtClean="0"/>
              <a:t>Printing:</a:t>
            </a:r>
            <a:br>
              <a:rPr lang="en-US" dirty="0" smtClean="0"/>
            </a:br>
            <a:r>
              <a:rPr lang="en-US" dirty="0" smtClean="0"/>
              <a:t>Crayon Rubbing</a:t>
            </a:r>
            <a:endParaRPr lang="en-US" dirty="0"/>
          </a:p>
        </p:txBody>
      </p:sp>
      <p:sp>
        <p:nvSpPr>
          <p:cNvPr id="3" name="Content Placeholder 2"/>
          <p:cNvSpPr>
            <a:spLocks noGrp="1"/>
          </p:cNvSpPr>
          <p:nvPr>
            <p:ph idx="1"/>
          </p:nvPr>
        </p:nvSpPr>
        <p:spPr>
          <a:xfrm>
            <a:off x="457200" y="1981200"/>
            <a:ext cx="8229600" cy="4525963"/>
          </a:xfrm>
        </p:spPr>
        <p:txBody>
          <a:bodyPr/>
          <a:lstStyle/>
          <a:p>
            <a:r>
              <a:rPr lang="en-US" dirty="0" smtClean="0"/>
              <a:t>Use the crayon rubbing technique and several colors to make a rubbing of your print.</a:t>
            </a:r>
          </a:p>
          <a:p>
            <a:r>
              <a:rPr lang="en-US" dirty="0" smtClean="0"/>
              <a:t>Hold your paper very still with one hand while you rub.</a:t>
            </a:r>
          </a:p>
          <a:p>
            <a:r>
              <a:rPr lang="en-US" dirty="0" smtClean="0"/>
              <a:t>Be sure to rub the entire face.</a:t>
            </a:r>
          </a:p>
        </p:txBody>
      </p:sp>
    </p:spTree>
    <p:extLst>
      <p:ext uri="{BB962C8B-B14F-4D97-AF65-F5344CB8AC3E}">
        <p14:creationId xmlns:p14="http://schemas.microsoft.com/office/powerpoint/2010/main" val="13171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EMP.MCPSMD.068\AppData\Local\Microsoft\Windows\Temporary Internet Files\Content.Outlook\8QJZJ6AC\photo (4).JPG"/>
          <p:cNvPicPr>
            <a:picLocks noChangeAspect="1" noChangeArrowheads="1"/>
          </p:cNvPicPr>
          <p:nvPr/>
        </p:nvPicPr>
        <p:blipFill rotWithShape="1">
          <a:blip r:embed="rId2">
            <a:extLst>
              <a:ext uri="{28A0092B-C50C-407E-A947-70E740481C1C}">
                <a14:useLocalDpi xmlns:a14="http://schemas.microsoft.com/office/drawing/2010/main" val="0"/>
              </a:ext>
            </a:extLst>
          </a:blip>
          <a:srcRect l="14484" t="13157" r="21858" b="16156"/>
          <a:stretch/>
        </p:blipFill>
        <p:spPr bwMode="auto">
          <a:xfrm rot="5400000">
            <a:off x="1876764" y="1056935"/>
            <a:ext cx="5580971" cy="4991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00700" y="375632"/>
            <a:ext cx="3124200" cy="584775"/>
          </a:xfrm>
          <a:prstGeom prst="rect">
            <a:avLst/>
          </a:prstGeom>
          <a:solidFill>
            <a:schemeClr val="bg2">
              <a:lumMod val="90000"/>
            </a:schemeClr>
          </a:solidFill>
        </p:spPr>
        <p:txBody>
          <a:bodyPr wrap="square" rtlCol="0">
            <a:spAutoFit/>
          </a:bodyPr>
          <a:lstStyle/>
          <a:p>
            <a:r>
              <a:rPr lang="en-US" sz="3200" dirty="0" smtClean="0"/>
              <a:t>Crayon Rubbing</a:t>
            </a:r>
            <a:endParaRPr lang="en-US" sz="3200" dirty="0"/>
          </a:p>
        </p:txBody>
      </p:sp>
    </p:spTree>
    <p:extLst>
      <p:ext uri="{BB962C8B-B14F-4D97-AF65-F5344CB8AC3E}">
        <p14:creationId xmlns:p14="http://schemas.microsoft.com/office/powerpoint/2010/main" val="2875944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TEMP.MCPSMD.068\AppData\Local\Microsoft\Windows\Temporary Internet Files\Content.Outlook\8QJZJ6AC\photo (3).JPG"/>
          <p:cNvPicPr>
            <a:picLocks noChangeAspect="1" noChangeArrowheads="1"/>
          </p:cNvPicPr>
          <p:nvPr/>
        </p:nvPicPr>
        <p:blipFill rotWithShape="1">
          <a:blip r:embed="rId2">
            <a:extLst>
              <a:ext uri="{28A0092B-C50C-407E-A947-70E740481C1C}">
                <a14:useLocalDpi xmlns:a14="http://schemas.microsoft.com/office/drawing/2010/main" val="0"/>
              </a:ext>
            </a:extLst>
          </a:blip>
          <a:srcRect l="5537" t="4470" r="10154" b="7294"/>
          <a:stretch/>
        </p:blipFill>
        <p:spPr bwMode="auto">
          <a:xfrm rot="5400000">
            <a:off x="2130399" y="819852"/>
            <a:ext cx="6407201" cy="5181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6049" y="1981200"/>
            <a:ext cx="3048000" cy="923330"/>
          </a:xfrm>
          <a:prstGeom prst="rect">
            <a:avLst/>
          </a:prstGeom>
          <a:solidFill>
            <a:schemeClr val="bg2">
              <a:lumMod val="90000"/>
            </a:schemeClr>
          </a:solidFill>
        </p:spPr>
        <p:txBody>
          <a:bodyPr wrap="square" rtlCol="0">
            <a:spAutoFit/>
          </a:bodyPr>
          <a:lstStyle/>
          <a:p>
            <a:r>
              <a:rPr lang="en-US" dirty="0" smtClean="0"/>
              <a:t>Elaborate the crayon rubbing by adding lines and patterns with a black sharpie.</a:t>
            </a:r>
            <a:endParaRPr lang="en-US" dirty="0"/>
          </a:p>
        </p:txBody>
      </p:sp>
      <p:sp>
        <p:nvSpPr>
          <p:cNvPr id="2" name="TextBox 1"/>
          <p:cNvSpPr txBox="1"/>
          <p:nvPr/>
        </p:nvSpPr>
        <p:spPr>
          <a:xfrm>
            <a:off x="228600" y="690307"/>
            <a:ext cx="2971800" cy="646331"/>
          </a:xfrm>
          <a:prstGeom prst="rect">
            <a:avLst/>
          </a:prstGeom>
          <a:solidFill>
            <a:schemeClr val="accent3">
              <a:lumMod val="40000"/>
              <a:lumOff val="60000"/>
            </a:schemeClr>
          </a:solidFill>
        </p:spPr>
        <p:txBody>
          <a:bodyPr wrap="square" rtlCol="0">
            <a:spAutoFit/>
          </a:bodyPr>
          <a:lstStyle/>
          <a:p>
            <a:r>
              <a:rPr lang="en-US" dirty="0" smtClean="0"/>
              <a:t>Do 2 crayon rubbings.</a:t>
            </a:r>
          </a:p>
          <a:p>
            <a:r>
              <a:rPr lang="en-US" dirty="0" smtClean="0"/>
              <a:t>Use 2-3 colors on each one.</a:t>
            </a:r>
            <a:endParaRPr lang="en-US" dirty="0"/>
          </a:p>
        </p:txBody>
      </p:sp>
      <p:sp>
        <p:nvSpPr>
          <p:cNvPr id="3" name="TextBox 2"/>
          <p:cNvSpPr txBox="1"/>
          <p:nvPr/>
        </p:nvSpPr>
        <p:spPr>
          <a:xfrm>
            <a:off x="228599" y="3422342"/>
            <a:ext cx="3035449" cy="923330"/>
          </a:xfrm>
          <a:prstGeom prst="rect">
            <a:avLst/>
          </a:prstGeom>
          <a:solidFill>
            <a:schemeClr val="accent2">
              <a:lumMod val="60000"/>
              <a:lumOff val="40000"/>
            </a:schemeClr>
          </a:solidFill>
        </p:spPr>
        <p:txBody>
          <a:bodyPr wrap="square" rtlCol="0">
            <a:spAutoFit/>
          </a:bodyPr>
          <a:lstStyle/>
          <a:p>
            <a:r>
              <a:rPr lang="en-US" dirty="0" smtClean="0"/>
              <a:t>Show Ms. Boyer your project before you start to use the ink and roller.</a:t>
            </a:r>
            <a:endParaRPr lang="en-US" dirty="0"/>
          </a:p>
        </p:txBody>
      </p:sp>
      <p:sp>
        <p:nvSpPr>
          <p:cNvPr id="5" name="Down Arrow 4"/>
          <p:cNvSpPr/>
          <p:nvPr/>
        </p:nvSpPr>
        <p:spPr>
          <a:xfrm>
            <a:off x="1580029" y="1295400"/>
            <a:ext cx="160020" cy="685800"/>
          </a:xfrm>
          <a:prstGeom prst="down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1600200" y="2828330"/>
            <a:ext cx="152400" cy="594012"/>
          </a:xfrm>
          <a:prstGeom prst="down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835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EMP.MCPSMD.076\AppData\Local\Microsoft\Windows\Temporary Internet Files\Content.Outlook\603UY5QH\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933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600200"/>
            <a:ext cx="7696200" cy="5078313"/>
          </a:xfrm>
          <a:prstGeom prst="rect">
            <a:avLst/>
          </a:prstGeom>
        </p:spPr>
        <p:txBody>
          <a:bodyPr wrap="square">
            <a:spAutoFit/>
          </a:bodyPr>
          <a:lstStyle/>
          <a:p>
            <a:pPr marL="571500" indent="-571500">
              <a:buFont typeface="Arial" pitchFamily="34" charset="0"/>
              <a:buChar char="•"/>
            </a:pPr>
            <a:r>
              <a:rPr lang="en-US" sz="3600" dirty="0"/>
              <a:t>Use ink and a brayer to print your self portrait.</a:t>
            </a:r>
          </a:p>
          <a:p>
            <a:pPr marL="571500" indent="-571500">
              <a:buFont typeface="Arial" pitchFamily="34" charset="0"/>
              <a:buChar char="•"/>
            </a:pPr>
            <a:r>
              <a:rPr lang="en-US" sz="3600" dirty="0"/>
              <a:t>Print it </a:t>
            </a:r>
            <a:r>
              <a:rPr lang="en-US" sz="3600" dirty="0"/>
              <a:t>2</a:t>
            </a:r>
            <a:r>
              <a:rPr lang="en-US" sz="3600" dirty="0" smtClean="0"/>
              <a:t> times on solid color paper.</a:t>
            </a:r>
          </a:p>
          <a:p>
            <a:pPr marL="571500" indent="-571500">
              <a:buFont typeface="Arial" pitchFamily="34" charset="0"/>
              <a:buChar char="•"/>
            </a:pPr>
            <a:r>
              <a:rPr lang="en-US" sz="3600" dirty="0" smtClean="0"/>
              <a:t>Print 1 time (in black only) on print paper.</a:t>
            </a:r>
            <a:endParaRPr lang="en-US" sz="3600" dirty="0"/>
          </a:p>
          <a:p>
            <a:pPr marL="571500" indent="-571500">
              <a:buFont typeface="Arial" pitchFamily="34" charset="0"/>
              <a:buChar char="•"/>
            </a:pPr>
            <a:r>
              <a:rPr lang="en-US" sz="3600" dirty="0"/>
              <a:t>Write your name very small on the bottom of your paper.</a:t>
            </a:r>
          </a:p>
          <a:p>
            <a:pPr marL="571500" indent="-571500">
              <a:buFont typeface="Arial" pitchFamily="34" charset="0"/>
              <a:buChar char="•"/>
            </a:pPr>
            <a:r>
              <a:rPr lang="en-US" sz="3600" dirty="0"/>
              <a:t>Put all your prints into the drying rack.</a:t>
            </a:r>
          </a:p>
        </p:txBody>
      </p:sp>
      <p:sp>
        <p:nvSpPr>
          <p:cNvPr id="3" name="TextBox 2"/>
          <p:cNvSpPr txBox="1"/>
          <p:nvPr/>
        </p:nvSpPr>
        <p:spPr>
          <a:xfrm>
            <a:off x="228600" y="152400"/>
            <a:ext cx="3314700" cy="1323439"/>
          </a:xfrm>
          <a:prstGeom prst="rect">
            <a:avLst/>
          </a:prstGeom>
          <a:solidFill>
            <a:schemeClr val="bg2">
              <a:lumMod val="90000"/>
            </a:schemeClr>
          </a:solidFill>
        </p:spPr>
        <p:txBody>
          <a:bodyPr wrap="square" rtlCol="0">
            <a:spAutoFit/>
          </a:bodyPr>
          <a:lstStyle/>
          <a:p>
            <a:r>
              <a:rPr lang="en-US" sz="4000" dirty="0" smtClean="0"/>
              <a:t>Printing:</a:t>
            </a:r>
          </a:p>
          <a:p>
            <a:r>
              <a:rPr lang="en-US" sz="4000" dirty="0" smtClean="0"/>
              <a:t>Ink and brayer</a:t>
            </a:r>
            <a:endParaRPr lang="en-US" sz="4000" dirty="0"/>
          </a:p>
        </p:txBody>
      </p:sp>
    </p:spTree>
    <p:extLst>
      <p:ext uri="{BB962C8B-B14F-4D97-AF65-F5344CB8AC3E}">
        <p14:creationId xmlns:p14="http://schemas.microsoft.com/office/powerpoint/2010/main" val="3500615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TEMP.MCPSMD.068\AppData\Local\Microsoft\Windows\Temporary Internet Files\Content.Outlook\8QJZJ6AC\photo (6).JPG"/>
          <p:cNvPicPr>
            <a:picLocks noChangeAspect="1" noChangeArrowheads="1"/>
          </p:cNvPicPr>
          <p:nvPr/>
        </p:nvPicPr>
        <p:blipFill rotWithShape="1">
          <a:blip r:embed="rId2">
            <a:extLst>
              <a:ext uri="{28A0092B-C50C-407E-A947-70E740481C1C}">
                <a14:useLocalDpi xmlns:a14="http://schemas.microsoft.com/office/drawing/2010/main" val="0"/>
              </a:ext>
            </a:extLst>
          </a:blip>
          <a:srcRect l="13641" t="4437" r="14140" b="563"/>
          <a:stretch/>
        </p:blipFill>
        <p:spPr bwMode="auto">
          <a:xfrm rot="5400000">
            <a:off x="429585" y="1246815"/>
            <a:ext cx="4117340" cy="40621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47189"/>
            <a:ext cx="3581400" cy="4061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05000" y="5562600"/>
            <a:ext cx="5029200" cy="769441"/>
          </a:xfrm>
          <a:prstGeom prst="rect">
            <a:avLst/>
          </a:prstGeom>
          <a:solidFill>
            <a:schemeClr val="bg2">
              <a:lumMod val="75000"/>
            </a:schemeClr>
          </a:solidFill>
        </p:spPr>
        <p:txBody>
          <a:bodyPr wrap="square" rtlCol="0">
            <a:spAutoFit/>
          </a:bodyPr>
          <a:lstStyle/>
          <a:p>
            <a:r>
              <a:rPr lang="en-US" sz="4400" dirty="0" smtClean="0"/>
              <a:t>Color prints on paper</a:t>
            </a:r>
            <a:endParaRPr lang="en-US" sz="4400" dirty="0"/>
          </a:p>
        </p:txBody>
      </p:sp>
    </p:spTree>
    <p:extLst>
      <p:ext uri="{BB962C8B-B14F-4D97-AF65-F5344CB8AC3E}">
        <p14:creationId xmlns:p14="http://schemas.microsoft.com/office/powerpoint/2010/main" val="992264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934200" cy="1905000"/>
          </a:xfrm>
          <a:solidFill>
            <a:schemeClr val="bg2">
              <a:lumMod val="90000"/>
            </a:schemeClr>
          </a:solidFill>
        </p:spPr>
        <p:txBody>
          <a:bodyPr>
            <a:normAutofit/>
          </a:bodyPr>
          <a:lstStyle/>
          <a:p>
            <a:r>
              <a:rPr lang="en-US" sz="3600" dirty="0" smtClean="0"/>
              <a:t>Use oil pastels to create patterns and designs on your (now) black printing plate.</a:t>
            </a:r>
            <a:endParaRPr lang="en-US" sz="3600" dirty="0"/>
          </a:p>
        </p:txBody>
      </p:sp>
      <p:pic>
        <p:nvPicPr>
          <p:cNvPr id="3" name="Picture 2" descr="C:\Users\TEMP.MCPSMD.088\AppData\Local\Microsoft\Windows\Temporary Internet Files\Content.Outlook\IVNSVF82\photo 1.JPG"/>
          <p:cNvPicPr>
            <a:picLocks noChangeAspect="1" noChangeArrowheads="1"/>
          </p:cNvPicPr>
          <p:nvPr/>
        </p:nvPicPr>
        <p:blipFill rotWithShape="1">
          <a:blip r:embed="rId2">
            <a:extLst>
              <a:ext uri="{28A0092B-C50C-407E-A947-70E740481C1C}">
                <a14:useLocalDpi xmlns:a14="http://schemas.microsoft.com/office/drawing/2010/main" val="0"/>
              </a:ext>
            </a:extLst>
          </a:blip>
          <a:srcRect l="7912" t="3279" r="3280" b="2308"/>
          <a:stretch/>
        </p:blipFill>
        <p:spPr bwMode="auto">
          <a:xfrm rot="5400000">
            <a:off x="524790" y="2767405"/>
            <a:ext cx="4132017" cy="35051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EMP.MCPSMD.088\AppData\Local\Microsoft\Windows\Temporary Internet Files\Content.Outlook\IVNSVF82\photo 2.JPG"/>
          <p:cNvPicPr>
            <a:picLocks noChangeAspect="1" noChangeArrowheads="1"/>
          </p:cNvPicPr>
          <p:nvPr/>
        </p:nvPicPr>
        <p:blipFill rotWithShape="1">
          <a:blip r:embed="rId3">
            <a:extLst>
              <a:ext uri="{28A0092B-C50C-407E-A947-70E740481C1C}">
                <a14:useLocalDpi xmlns:a14="http://schemas.microsoft.com/office/drawing/2010/main" val="0"/>
              </a:ext>
            </a:extLst>
          </a:blip>
          <a:srcRect l="6588" r="15853"/>
          <a:stretch/>
        </p:blipFill>
        <p:spPr bwMode="auto">
          <a:xfrm rot="5400000">
            <a:off x="4662879" y="2598887"/>
            <a:ext cx="4124846" cy="3849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507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Notes:</a:t>
            </a:r>
            <a:endParaRPr lang="en-US" dirty="0"/>
          </a:p>
        </p:txBody>
      </p:sp>
      <p:sp>
        <p:nvSpPr>
          <p:cNvPr id="6" name="Text Placeholder 5"/>
          <p:cNvSpPr>
            <a:spLocks noGrp="1"/>
          </p:cNvSpPr>
          <p:nvPr>
            <p:ph type="body" idx="1"/>
          </p:nvPr>
        </p:nvSpPr>
        <p:spPr/>
        <p:txBody>
          <a:bodyPr/>
          <a:lstStyle/>
          <a:p>
            <a:r>
              <a:rPr lang="en-US" dirty="0" smtClean="0"/>
              <a:t>For next year:</a:t>
            </a:r>
            <a:endParaRPr lang="en-US" dirty="0"/>
          </a:p>
        </p:txBody>
      </p:sp>
      <p:sp>
        <p:nvSpPr>
          <p:cNvPr id="4" name="Content Placeholder 3"/>
          <p:cNvSpPr>
            <a:spLocks noGrp="1"/>
          </p:cNvSpPr>
          <p:nvPr>
            <p:ph sz="half" idx="2"/>
          </p:nvPr>
        </p:nvSpPr>
        <p:spPr/>
        <p:txBody>
          <a:bodyPr>
            <a:normAutofit/>
          </a:bodyPr>
          <a:lstStyle/>
          <a:p>
            <a:r>
              <a:rPr lang="en-US" dirty="0" smtClean="0"/>
              <a:t>Show the kids how to cut and layer the faces.  They try to draw the features rather than cut them out.</a:t>
            </a:r>
          </a:p>
          <a:p>
            <a:r>
              <a:rPr lang="en-US" dirty="0" smtClean="0"/>
              <a:t>Check the size of the outside of the face before adding the details. Sometimes they are too small or too big.</a:t>
            </a:r>
          </a:p>
        </p:txBody>
      </p:sp>
      <p:sp>
        <p:nvSpPr>
          <p:cNvPr id="7" name="Text Placeholder 6"/>
          <p:cNvSpPr>
            <a:spLocks noGrp="1"/>
          </p:cNvSpPr>
          <p:nvPr>
            <p:ph type="body" sz="quarter" idx="3"/>
          </p:nvPr>
        </p:nvSpPr>
        <p:spPr/>
        <p:txBody>
          <a:bodyPr/>
          <a:lstStyle/>
          <a:p>
            <a:r>
              <a:rPr lang="en-US" dirty="0"/>
              <a:t>C</a:t>
            </a:r>
            <a:r>
              <a:rPr lang="en-US" dirty="0" smtClean="0"/>
              <a:t>urriculum</a:t>
            </a:r>
            <a:endParaRPr lang="en-US" dirty="0"/>
          </a:p>
        </p:txBody>
      </p:sp>
      <p:sp>
        <p:nvSpPr>
          <p:cNvPr id="5" name="Content Placeholder 4"/>
          <p:cNvSpPr>
            <a:spLocks noGrp="1"/>
          </p:cNvSpPr>
          <p:nvPr>
            <p:ph sz="quarter" idx="4"/>
          </p:nvPr>
        </p:nvSpPr>
        <p:spPr/>
        <p:txBody>
          <a:bodyPr>
            <a:normAutofit fontScale="85000" lnSpcReduction="10000"/>
          </a:bodyPr>
          <a:lstStyle/>
          <a:p>
            <a:r>
              <a:rPr lang="en-US" dirty="0" smtClean="0"/>
              <a:t>Concepts/topics:</a:t>
            </a:r>
          </a:p>
          <a:p>
            <a:r>
              <a:rPr lang="en-US" dirty="0" smtClean="0"/>
              <a:t>Communication </a:t>
            </a:r>
            <a:r>
              <a:rPr lang="en-US" dirty="0"/>
              <a:t>of ideas: texture (visual and tactile) movement (direction of the viewer’s eye) aesthetic qualities.</a:t>
            </a:r>
          </a:p>
          <a:p>
            <a:r>
              <a:rPr lang="en-US" dirty="0" smtClean="0"/>
              <a:t>Enduring understanding: observation, memory, feelings and imagination inspire artwork that communicates personal connections, values, beliefs, meanings and ideas.</a:t>
            </a:r>
          </a:p>
          <a:p>
            <a:r>
              <a:rPr lang="en-US" dirty="0" smtClean="0"/>
              <a:t>Essential question: how do artists communicate ideas?</a:t>
            </a:r>
            <a:endParaRPr lang="en-US" dirty="0"/>
          </a:p>
        </p:txBody>
      </p:sp>
    </p:spTree>
    <p:extLst>
      <p:ext uri="{BB962C8B-B14F-4D97-AF65-F5344CB8AC3E}">
        <p14:creationId xmlns:p14="http://schemas.microsoft.com/office/powerpoint/2010/main" val="3586194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90000"/>
            </a:schemeClr>
          </a:solidFill>
        </p:spPr>
        <p:txBody>
          <a:bodyPr/>
          <a:lstStyle/>
          <a:p>
            <a:r>
              <a:rPr lang="en-US" dirty="0" smtClean="0"/>
              <a:t>Some facts about Kimmy Cantrell…</a:t>
            </a:r>
            <a:endParaRPr lang="en-US" dirty="0"/>
          </a:p>
        </p:txBody>
      </p:sp>
      <p:sp>
        <p:nvSpPr>
          <p:cNvPr id="3" name="Content Placeholder 2"/>
          <p:cNvSpPr>
            <a:spLocks noGrp="1"/>
          </p:cNvSpPr>
          <p:nvPr>
            <p:ph idx="1"/>
          </p:nvPr>
        </p:nvSpPr>
        <p:spPr>
          <a:solidFill>
            <a:schemeClr val="bg2">
              <a:lumMod val="75000"/>
            </a:schemeClr>
          </a:solidFill>
        </p:spPr>
        <p:txBody>
          <a:bodyPr>
            <a:normAutofit fontScale="85000" lnSpcReduction="10000"/>
          </a:bodyPr>
          <a:lstStyle/>
          <a:p>
            <a:r>
              <a:rPr lang="en-US" dirty="0" smtClean="0"/>
              <a:t>He mostly makes ceramic faces, still lifes and figures.</a:t>
            </a:r>
          </a:p>
          <a:p>
            <a:r>
              <a:rPr lang="en-US" dirty="0" smtClean="0"/>
              <a:t>He lives in College Park, Georgia.</a:t>
            </a:r>
          </a:p>
          <a:p>
            <a:r>
              <a:rPr lang="en-US" dirty="0" smtClean="0"/>
              <a:t>He is mostly self-taught.</a:t>
            </a:r>
          </a:p>
          <a:p>
            <a:r>
              <a:rPr lang="en-US" dirty="0" smtClean="0"/>
              <a:t>He was liked </a:t>
            </a:r>
            <a:r>
              <a:rPr lang="en-US" smtClean="0"/>
              <a:t>ceramics class in </a:t>
            </a:r>
            <a:r>
              <a:rPr lang="en-US" dirty="0" smtClean="0"/>
              <a:t>high school.</a:t>
            </a:r>
          </a:p>
          <a:p>
            <a:r>
              <a:rPr lang="en-US" dirty="0" smtClean="0"/>
              <a:t>He studied business in college and worked in business management (not art) for 12 years.</a:t>
            </a:r>
          </a:p>
          <a:p>
            <a:r>
              <a:rPr lang="en-US" dirty="0" smtClean="0"/>
              <a:t>Once he decided to get back to doing his art, he quit his office job and made art full time.</a:t>
            </a:r>
          </a:p>
          <a:p>
            <a:r>
              <a:rPr lang="en-US" dirty="0" smtClean="0"/>
              <a:t>He has his art in many galleries and art shows and has won awards for art work.</a:t>
            </a:r>
            <a:endParaRPr lang="en-US" dirty="0"/>
          </a:p>
        </p:txBody>
      </p:sp>
    </p:spTree>
    <p:extLst>
      <p:ext uri="{BB962C8B-B14F-4D97-AF65-F5344CB8AC3E}">
        <p14:creationId xmlns:p14="http://schemas.microsoft.com/office/powerpoint/2010/main" val="3776096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27609"/>
            <a:ext cx="3429000" cy="540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32151" y="207136"/>
            <a:ext cx="4572000" cy="923330"/>
          </a:xfrm>
          <a:prstGeom prst="rect">
            <a:avLst/>
          </a:prstGeom>
          <a:solidFill>
            <a:schemeClr val="bg2">
              <a:lumMod val="90000"/>
            </a:schemeClr>
          </a:solidFill>
          <a:ln w="12700">
            <a:solidFill>
              <a:schemeClr val="tx1"/>
            </a:solidFill>
          </a:ln>
        </p:spPr>
        <p:txBody>
          <a:bodyPr>
            <a:spAutoFit/>
          </a:bodyPr>
          <a:lstStyle/>
          <a:p>
            <a:r>
              <a:rPr lang="en-US" dirty="0"/>
              <a:t>“There are stories behind every line, wrinkle and scar on a human body. I hope to show the beauty within those flaws.” Kimmy Cantrell</a:t>
            </a:r>
          </a:p>
        </p:txBody>
      </p:sp>
      <p:sp>
        <p:nvSpPr>
          <p:cNvPr id="4" name="TextBox 3"/>
          <p:cNvSpPr txBox="1"/>
          <p:nvPr/>
        </p:nvSpPr>
        <p:spPr>
          <a:xfrm>
            <a:off x="2294965" y="5832643"/>
            <a:ext cx="2006301" cy="369332"/>
          </a:xfrm>
          <a:prstGeom prst="rect">
            <a:avLst/>
          </a:prstGeom>
          <a:noFill/>
        </p:spPr>
        <p:txBody>
          <a:bodyPr wrap="square" rtlCol="0">
            <a:spAutoFit/>
          </a:bodyPr>
          <a:lstStyle/>
          <a:p>
            <a:r>
              <a:rPr lang="en-US" dirty="0" smtClean="0"/>
              <a:t>“</a:t>
            </a:r>
            <a:r>
              <a:rPr lang="en-US" sz="1600" dirty="0" smtClean="0"/>
              <a:t>Primitive Etiquette”</a:t>
            </a:r>
            <a:endParaRPr lang="en-US" sz="16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95400"/>
            <a:ext cx="3124118" cy="5169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000539" y="6465313"/>
            <a:ext cx="1219200" cy="338554"/>
          </a:xfrm>
          <a:prstGeom prst="rect">
            <a:avLst/>
          </a:prstGeom>
          <a:noFill/>
        </p:spPr>
        <p:txBody>
          <a:bodyPr wrap="square" rtlCol="0">
            <a:spAutoFit/>
          </a:bodyPr>
          <a:lstStyle/>
          <a:p>
            <a:r>
              <a:rPr lang="en-US" sz="1600" dirty="0" smtClean="0"/>
              <a:t>“My Tribe”</a:t>
            </a:r>
            <a:endParaRPr lang="en-US" sz="1600" dirty="0"/>
          </a:p>
        </p:txBody>
      </p:sp>
    </p:spTree>
    <p:extLst>
      <p:ext uri="{BB962C8B-B14F-4D97-AF65-F5344CB8AC3E}">
        <p14:creationId xmlns:p14="http://schemas.microsoft.com/office/powerpoint/2010/main" val="2280551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2743200" cy="627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90599"/>
            <a:ext cx="3352800" cy="483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0" y="160033"/>
            <a:ext cx="4572000" cy="646331"/>
          </a:xfrm>
          <a:prstGeom prst="rect">
            <a:avLst/>
          </a:prstGeom>
          <a:solidFill>
            <a:schemeClr val="bg2">
              <a:lumMod val="90000"/>
            </a:schemeClr>
          </a:solidFill>
          <a:ln w="12700">
            <a:solidFill>
              <a:schemeClr val="tx1"/>
            </a:solidFill>
          </a:ln>
        </p:spPr>
        <p:txBody>
          <a:bodyPr>
            <a:spAutoFit/>
          </a:bodyPr>
          <a:lstStyle/>
          <a:p>
            <a:r>
              <a:rPr lang="en-US" dirty="0"/>
              <a:t>“Imperfections tell stories that are far more compelling than perfection.”</a:t>
            </a:r>
          </a:p>
        </p:txBody>
      </p:sp>
      <p:sp>
        <p:nvSpPr>
          <p:cNvPr id="3" name="TextBox 2"/>
          <p:cNvSpPr txBox="1"/>
          <p:nvPr/>
        </p:nvSpPr>
        <p:spPr>
          <a:xfrm>
            <a:off x="6635675" y="5767463"/>
            <a:ext cx="1447800" cy="338554"/>
          </a:xfrm>
          <a:prstGeom prst="rect">
            <a:avLst/>
          </a:prstGeom>
          <a:noFill/>
        </p:spPr>
        <p:txBody>
          <a:bodyPr wrap="square" rtlCol="0">
            <a:spAutoFit/>
          </a:bodyPr>
          <a:lstStyle/>
          <a:p>
            <a:r>
              <a:rPr lang="en-US" sz="1600" dirty="0" smtClean="0"/>
              <a:t>“Cirque Mask”</a:t>
            </a:r>
            <a:endParaRPr lang="en-US" sz="1600" dirty="0"/>
          </a:p>
        </p:txBody>
      </p:sp>
      <p:sp>
        <p:nvSpPr>
          <p:cNvPr id="4" name="TextBox 3"/>
          <p:cNvSpPr txBox="1"/>
          <p:nvPr/>
        </p:nvSpPr>
        <p:spPr>
          <a:xfrm>
            <a:off x="2286000" y="6367074"/>
            <a:ext cx="1371600" cy="338554"/>
          </a:xfrm>
          <a:prstGeom prst="rect">
            <a:avLst/>
          </a:prstGeom>
          <a:noFill/>
        </p:spPr>
        <p:txBody>
          <a:bodyPr wrap="square" rtlCol="0">
            <a:spAutoFit/>
          </a:bodyPr>
          <a:lstStyle/>
          <a:p>
            <a:r>
              <a:rPr lang="en-US" sz="1600" dirty="0" smtClean="0"/>
              <a:t>“Homeless”</a:t>
            </a:r>
            <a:endParaRPr lang="en-US" sz="1600" dirty="0"/>
          </a:p>
        </p:txBody>
      </p:sp>
    </p:spTree>
    <p:extLst>
      <p:ext uri="{BB962C8B-B14F-4D97-AF65-F5344CB8AC3E}">
        <p14:creationId xmlns:p14="http://schemas.microsoft.com/office/powerpoint/2010/main" val="1362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4724400"/>
            <a:ext cx="4495800" cy="1200329"/>
          </a:xfrm>
          <a:prstGeom prst="rect">
            <a:avLst/>
          </a:prstGeom>
          <a:solidFill>
            <a:schemeClr val="bg2">
              <a:lumMod val="90000"/>
            </a:schemeClr>
          </a:solidFill>
          <a:ln w="12700">
            <a:solidFill>
              <a:schemeClr val="tx1"/>
            </a:solidFill>
          </a:ln>
        </p:spPr>
        <p:txBody>
          <a:bodyPr wrap="square">
            <a:spAutoFit/>
          </a:bodyPr>
          <a:lstStyle/>
          <a:p>
            <a:r>
              <a:rPr lang="en-US" dirty="0"/>
              <a:t>“I manipulate the shape and position of eyes to express a range of emotions,” he remarked,</a:t>
            </a:r>
          </a:p>
          <a:p>
            <a:r>
              <a:rPr lang="en-US" dirty="0"/>
              <a:t>“and the titles of my work often reflect my own life experiences. </a:t>
            </a:r>
          </a:p>
        </p:txBody>
      </p:sp>
      <p:sp>
        <p:nvSpPr>
          <p:cNvPr id="3" name="Rectangle 2"/>
          <p:cNvSpPr/>
          <p:nvPr/>
        </p:nvSpPr>
        <p:spPr>
          <a:xfrm>
            <a:off x="4343400" y="797511"/>
            <a:ext cx="4572000" cy="1754326"/>
          </a:xfrm>
          <a:prstGeom prst="rect">
            <a:avLst/>
          </a:prstGeom>
          <a:solidFill>
            <a:schemeClr val="bg2">
              <a:lumMod val="90000"/>
            </a:schemeClr>
          </a:solidFill>
          <a:ln w="12700">
            <a:solidFill>
              <a:schemeClr val="tx1"/>
            </a:solidFill>
          </a:ln>
        </p:spPr>
        <p:txBody>
          <a:bodyPr>
            <a:spAutoFit/>
          </a:bodyPr>
          <a:lstStyle/>
          <a:p>
            <a:r>
              <a:rPr lang="en-US" dirty="0" smtClean="0"/>
              <a:t>“I always </a:t>
            </a:r>
            <a:r>
              <a:rPr lang="en-US" dirty="0"/>
              <a:t>loved primitive art, and I try to reflect that raw, primitive style in my own interpretations. Some of my work is tribal, and some is more universal. We all have roots, and the roots tend to come out in the works we create.”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946" y="545928"/>
            <a:ext cx="333375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52588" y="5307957"/>
            <a:ext cx="1762125" cy="338554"/>
          </a:xfrm>
          <a:prstGeom prst="rect">
            <a:avLst/>
          </a:prstGeom>
          <a:noFill/>
        </p:spPr>
        <p:txBody>
          <a:bodyPr wrap="square" rtlCol="0">
            <a:spAutoFit/>
          </a:bodyPr>
          <a:lstStyle/>
          <a:p>
            <a:r>
              <a:rPr lang="en-US" sz="1600" dirty="0" smtClean="0"/>
              <a:t>“Tough Times”</a:t>
            </a:r>
            <a:endParaRPr lang="en-US" sz="1600" dirty="0"/>
          </a:p>
        </p:txBody>
      </p:sp>
    </p:spTree>
    <p:extLst>
      <p:ext uri="{BB962C8B-B14F-4D97-AF65-F5344CB8AC3E}">
        <p14:creationId xmlns:p14="http://schemas.microsoft.com/office/powerpoint/2010/main" val="3254306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4800"/>
            <a:ext cx="3505200" cy="545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69085" y="5867400"/>
            <a:ext cx="4343400" cy="457200"/>
          </a:xfrm>
        </p:spPr>
        <p:txBody>
          <a:bodyPr>
            <a:normAutofit/>
          </a:bodyPr>
          <a:lstStyle/>
          <a:p>
            <a:r>
              <a:rPr lang="en-US" sz="2400" dirty="0" smtClean="0"/>
              <a:t>Me, Myself and I</a:t>
            </a:r>
            <a:endParaRPr lang="en-US" sz="2400" dirty="0"/>
          </a:p>
        </p:txBody>
      </p:sp>
    </p:spTree>
    <p:extLst>
      <p:ext uri="{BB962C8B-B14F-4D97-AF65-F5344CB8AC3E}">
        <p14:creationId xmlns:p14="http://schemas.microsoft.com/office/powerpoint/2010/main" val="2387092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6934200" cy="1143000"/>
          </a:xfrm>
          <a:solidFill>
            <a:schemeClr val="bg2">
              <a:lumMod val="90000"/>
            </a:schemeClr>
          </a:solidFill>
        </p:spPr>
        <p:txBody>
          <a:bodyPr>
            <a:normAutofit fontScale="90000"/>
          </a:bodyPr>
          <a:lstStyle/>
          <a:p>
            <a:r>
              <a:rPr lang="en-US" dirty="0" smtClean="0"/>
              <a:t>Directions for our project:</a:t>
            </a:r>
            <a:br>
              <a:rPr lang="en-US" dirty="0" smtClean="0"/>
            </a:br>
            <a:r>
              <a:rPr lang="en-US" dirty="0" smtClean="0"/>
              <a:t>(Day 1-2)</a:t>
            </a:r>
            <a:endParaRPr lang="en-US" dirty="0"/>
          </a:p>
        </p:txBody>
      </p:sp>
      <p:sp>
        <p:nvSpPr>
          <p:cNvPr id="3" name="Content Placeholder 2"/>
          <p:cNvSpPr>
            <a:spLocks noGrp="1"/>
          </p:cNvSpPr>
          <p:nvPr>
            <p:ph idx="1"/>
          </p:nvPr>
        </p:nvSpPr>
        <p:spPr/>
        <p:txBody>
          <a:bodyPr/>
          <a:lstStyle/>
          <a:p>
            <a:r>
              <a:rPr lang="en-US" dirty="0" smtClean="0"/>
              <a:t>Sketch 2 ideas in your sketchbook of a self portrait.</a:t>
            </a:r>
          </a:p>
          <a:p>
            <a:r>
              <a:rPr lang="en-US" dirty="0" smtClean="0"/>
              <a:t>Show geometric shapes.  </a:t>
            </a:r>
          </a:p>
          <a:p>
            <a:r>
              <a:rPr lang="en-US" dirty="0" smtClean="0"/>
              <a:t>Use abstract designs.</a:t>
            </a:r>
          </a:p>
          <a:p>
            <a:r>
              <a:rPr lang="en-US" dirty="0" smtClean="0"/>
              <a:t>Show a feeling or emotion.</a:t>
            </a:r>
          </a:p>
          <a:p>
            <a:r>
              <a:rPr lang="en-US" dirty="0" smtClean="0"/>
              <a:t>Cut your best design out of cardboard and glue all the pieces on securely.</a:t>
            </a:r>
          </a:p>
          <a:p>
            <a:r>
              <a:rPr lang="en-US" dirty="0" smtClean="0"/>
              <a:t>Be sure to layer some of the pieces.</a:t>
            </a:r>
            <a:endParaRPr lang="en-US" dirty="0"/>
          </a:p>
        </p:txBody>
      </p:sp>
    </p:spTree>
    <p:extLst>
      <p:ext uri="{BB962C8B-B14F-4D97-AF65-F5344CB8AC3E}">
        <p14:creationId xmlns:p14="http://schemas.microsoft.com/office/powerpoint/2010/main" val="15584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EMP.MCPSMD.072\AppData\Local\Microsoft\Windows\Temporary Internet Files\Content.Outlook\SFDOVW6J\photo (2).JPG"/>
          <p:cNvPicPr>
            <a:picLocks noChangeAspect="1" noChangeArrowheads="1"/>
          </p:cNvPicPr>
          <p:nvPr/>
        </p:nvPicPr>
        <p:blipFill rotWithShape="1">
          <a:blip r:embed="rId2">
            <a:extLst>
              <a:ext uri="{28A0092B-C50C-407E-A947-70E740481C1C}">
                <a14:useLocalDpi xmlns:a14="http://schemas.microsoft.com/office/drawing/2010/main" val="0"/>
              </a:ext>
            </a:extLst>
          </a:blip>
          <a:srcRect l="13114" t="11882" r="20908" b="8706"/>
          <a:stretch/>
        </p:blipFill>
        <p:spPr bwMode="auto">
          <a:xfrm rot="5400000">
            <a:off x="1320679" y="812921"/>
            <a:ext cx="5746022" cy="51869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19800" y="781750"/>
            <a:ext cx="2667000" cy="1200329"/>
          </a:xfrm>
          <a:prstGeom prst="rect">
            <a:avLst/>
          </a:prstGeom>
          <a:solidFill>
            <a:schemeClr val="bg2">
              <a:lumMod val="90000"/>
            </a:schemeClr>
          </a:solidFill>
        </p:spPr>
        <p:txBody>
          <a:bodyPr wrap="square" rtlCol="0">
            <a:spAutoFit/>
          </a:bodyPr>
          <a:lstStyle/>
          <a:p>
            <a:r>
              <a:rPr lang="en-US" dirty="0" smtClean="0"/>
              <a:t>2 sketches that show abstracted, simple shapes and focus on features of the artist that are unique.</a:t>
            </a:r>
            <a:endParaRPr lang="en-US" dirty="0"/>
          </a:p>
        </p:txBody>
      </p:sp>
      <p:sp>
        <p:nvSpPr>
          <p:cNvPr id="5" name="TextBox 4"/>
          <p:cNvSpPr txBox="1"/>
          <p:nvPr/>
        </p:nvSpPr>
        <p:spPr>
          <a:xfrm>
            <a:off x="560294" y="4824529"/>
            <a:ext cx="2438400" cy="584775"/>
          </a:xfrm>
          <a:prstGeom prst="rect">
            <a:avLst/>
          </a:prstGeom>
          <a:solidFill>
            <a:schemeClr val="bg2">
              <a:lumMod val="90000"/>
            </a:schemeClr>
          </a:solidFill>
        </p:spPr>
        <p:txBody>
          <a:bodyPr wrap="square" rtlCol="0">
            <a:spAutoFit/>
          </a:bodyPr>
          <a:lstStyle/>
          <a:p>
            <a:r>
              <a:rPr lang="en-US" sz="3200" dirty="0" smtClean="0"/>
              <a:t>SKETCHBOOK</a:t>
            </a:r>
            <a:endParaRPr lang="en-US" sz="3200" dirty="0"/>
          </a:p>
        </p:txBody>
      </p:sp>
    </p:spTree>
    <p:extLst>
      <p:ext uri="{BB962C8B-B14F-4D97-AF65-F5344CB8AC3E}">
        <p14:creationId xmlns:p14="http://schemas.microsoft.com/office/powerpoint/2010/main" val="1077156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EMP.MCPSMD.068\AppData\Local\Microsoft\Windows\Temporary Internet Files\Content.Outlook\8QJZJ6AC\photo (2).JPG"/>
          <p:cNvPicPr>
            <a:picLocks noChangeAspect="1" noChangeArrowheads="1"/>
          </p:cNvPicPr>
          <p:nvPr/>
        </p:nvPicPr>
        <p:blipFill rotWithShape="1">
          <a:blip r:embed="rId2">
            <a:extLst>
              <a:ext uri="{28A0092B-C50C-407E-A947-70E740481C1C}">
                <a14:useLocalDpi xmlns:a14="http://schemas.microsoft.com/office/drawing/2010/main" val="0"/>
              </a:ext>
            </a:extLst>
          </a:blip>
          <a:srcRect l="6475" t="14245" r="21169" b="17986"/>
          <a:stretch/>
        </p:blipFill>
        <p:spPr bwMode="auto">
          <a:xfrm rot="5400000">
            <a:off x="1594740" y="1224660"/>
            <a:ext cx="6183120"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29200" y="533400"/>
            <a:ext cx="3657600" cy="830997"/>
          </a:xfrm>
          <a:prstGeom prst="rect">
            <a:avLst/>
          </a:prstGeom>
          <a:solidFill>
            <a:schemeClr val="bg2">
              <a:lumMod val="90000"/>
            </a:schemeClr>
          </a:solidFill>
        </p:spPr>
        <p:txBody>
          <a:bodyPr wrap="square" rtlCol="0">
            <a:spAutoFit/>
          </a:bodyPr>
          <a:lstStyle/>
          <a:p>
            <a:r>
              <a:rPr lang="en-US" sz="2400" dirty="0" smtClean="0"/>
              <a:t>Cardboard (cereal box) printing plate completed.</a:t>
            </a:r>
            <a:endParaRPr lang="en-US" sz="2400" dirty="0"/>
          </a:p>
        </p:txBody>
      </p:sp>
    </p:spTree>
    <p:extLst>
      <p:ext uri="{BB962C8B-B14F-4D97-AF65-F5344CB8AC3E}">
        <p14:creationId xmlns:p14="http://schemas.microsoft.com/office/powerpoint/2010/main" val="1247498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840</TotalTime>
  <Words>608</Words>
  <Application>Microsoft Office PowerPoint</Application>
  <PresentationFormat>On-screen Show (4:3)</PresentationFormat>
  <Paragraphs>58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Kimmy Cantrell</vt:lpstr>
      <vt:lpstr>Some facts about Kimmy Cantrell…</vt:lpstr>
      <vt:lpstr>PowerPoint Presentation</vt:lpstr>
      <vt:lpstr>PowerPoint Presentation</vt:lpstr>
      <vt:lpstr>PowerPoint Presentation</vt:lpstr>
      <vt:lpstr>Me, Myself and I</vt:lpstr>
      <vt:lpstr>Directions for our project: (Day 1-2)</vt:lpstr>
      <vt:lpstr>PowerPoint Presentation</vt:lpstr>
      <vt:lpstr>PowerPoint Presentation</vt:lpstr>
      <vt:lpstr>PowerPoint Presentation</vt:lpstr>
      <vt:lpstr>Printing: Crayon Rubbing</vt:lpstr>
      <vt:lpstr>PowerPoint Presentation</vt:lpstr>
      <vt:lpstr>PowerPoint Presentation</vt:lpstr>
      <vt:lpstr>PowerPoint Presentation</vt:lpstr>
      <vt:lpstr>PowerPoint Presentation</vt:lpstr>
      <vt:lpstr>PowerPoint Presentation</vt:lpstr>
      <vt:lpstr>Use oil pastels to create patterns and designs on your (now) black printing plate.</vt:lpstr>
      <vt:lpstr>Notes:</vt:lpstr>
    </vt:vector>
  </TitlesOfParts>
  <Company>MCPS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22</cp:revision>
  <cp:lastPrinted>2014-01-15T21:34:12Z</cp:lastPrinted>
  <dcterms:created xsi:type="dcterms:W3CDTF">2014-01-08T14:26:52Z</dcterms:created>
  <dcterms:modified xsi:type="dcterms:W3CDTF">2014-02-18T18:42:34Z</dcterms:modified>
</cp:coreProperties>
</file>