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97" r:id="rId3"/>
  </p:sldMasterIdLst>
  <p:notesMasterIdLst>
    <p:notesMasterId r:id="rId41"/>
  </p:notesMasterIdLst>
  <p:handoutMasterIdLst>
    <p:handoutMasterId r:id="rId42"/>
  </p:handoutMasterIdLst>
  <p:sldIdLst>
    <p:sldId id="256" r:id="rId4"/>
    <p:sldId id="350" r:id="rId5"/>
    <p:sldId id="258" r:id="rId6"/>
    <p:sldId id="327" r:id="rId7"/>
    <p:sldId id="333" r:id="rId8"/>
    <p:sldId id="312" r:id="rId9"/>
    <p:sldId id="346" r:id="rId10"/>
    <p:sldId id="351" r:id="rId11"/>
    <p:sldId id="276" r:id="rId12"/>
    <p:sldId id="349" r:id="rId13"/>
    <p:sldId id="365" r:id="rId14"/>
    <p:sldId id="343" r:id="rId15"/>
    <p:sldId id="345" r:id="rId16"/>
    <p:sldId id="325" r:id="rId17"/>
    <p:sldId id="337" r:id="rId18"/>
    <p:sldId id="260" r:id="rId19"/>
    <p:sldId id="330" r:id="rId20"/>
    <p:sldId id="334" r:id="rId21"/>
    <p:sldId id="259" r:id="rId22"/>
    <p:sldId id="314" r:id="rId23"/>
    <p:sldId id="272" r:id="rId24"/>
    <p:sldId id="339" r:id="rId25"/>
    <p:sldId id="335" r:id="rId26"/>
    <p:sldId id="338" r:id="rId27"/>
    <p:sldId id="331" r:id="rId28"/>
    <p:sldId id="348" r:id="rId29"/>
    <p:sldId id="347" r:id="rId30"/>
    <p:sldId id="310" r:id="rId31"/>
    <p:sldId id="292" r:id="rId32"/>
    <p:sldId id="336" r:id="rId33"/>
    <p:sldId id="311" r:id="rId34"/>
    <p:sldId id="328" r:id="rId35"/>
    <p:sldId id="329" r:id="rId36"/>
    <p:sldId id="326" r:id="rId37"/>
    <p:sldId id="366" r:id="rId38"/>
    <p:sldId id="332" r:id="rId39"/>
    <p:sldId id="315" r:id="rId4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E6E92-9BC1-47A1-A8B2-EC9212E29D84}">
          <p14:sldIdLst>
            <p14:sldId id="256"/>
            <p14:sldId id="350"/>
            <p14:sldId id="258"/>
            <p14:sldId id="327"/>
          </p14:sldIdLst>
        </p14:section>
        <p14:section name="How to Apply for FInancial Assistance" id="{550B04E1-20F7-4E1B-B0E4-86AA2DF9EDD4}">
          <p14:sldIdLst>
            <p14:sldId id="333"/>
            <p14:sldId id="312"/>
            <p14:sldId id="346"/>
            <p14:sldId id="351"/>
            <p14:sldId id="276"/>
            <p14:sldId id="349"/>
            <p14:sldId id="365"/>
            <p14:sldId id="343"/>
            <p14:sldId id="345"/>
            <p14:sldId id="325"/>
          </p14:sldIdLst>
        </p14:section>
        <p14:section name="How do Schools use the Info" id="{4C7B2048-10E2-4D2E-A503-0EEC1665B9A5}">
          <p14:sldIdLst>
            <p14:sldId id="337"/>
            <p14:sldId id="260"/>
            <p14:sldId id="330"/>
            <p14:sldId id="334"/>
            <p14:sldId id="259"/>
            <p14:sldId id="314"/>
          </p14:sldIdLst>
        </p14:section>
        <p14:section name="Types of Aid" id="{A25C441A-B4F1-490A-AD85-9ECB982E2C4B}">
          <p14:sldIdLst>
            <p14:sldId id="272"/>
            <p14:sldId id="339"/>
            <p14:sldId id="335"/>
            <p14:sldId id="338"/>
            <p14:sldId id="331"/>
            <p14:sldId id="348"/>
            <p14:sldId id="347"/>
            <p14:sldId id="310"/>
            <p14:sldId id="292"/>
          </p14:sldIdLst>
        </p14:section>
        <p14:section name="Special Circumstance &amp; closing" id="{D0846DD2-97F4-479A-9044-0982D32278EB}">
          <p14:sldIdLst>
            <p14:sldId id="336"/>
            <p14:sldId id="311"/>
            <p14:sldId id="328"/>
            <p14:sldId id="329"/>
            <p14:sldId id="326"/>
            <p14:sldId id="366"/>
            <p14:sldId id="33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BD7"/>
    <a:srgbClr val="EBE7E4"/>
    <a:srgbClr val="EAEAEA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6" autoAdjust="0"/>
    <p:restoredTop sz="86943" autoAdjust="0"/>
  </p:normalViewPr>
  <p:slideViewPr>
    <p:cSldViewPr snapToObjects="1">
      <p:cViewPr varScale="1">
        <p:scale>
          <a:sx n="128" d="100"/>
          <a:sy n="128" d="100"/>
        </p:scale>
        <p:origin x="11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76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14076-917D-463D-8C81-901AF2F2B8BA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73FE02C0-62B1-4181-9871-713B15BC724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000" b="1" dirty="0"/>
            <a:t>Cost of Attendance</a:t>
          </a:r>
          <a:endParaRPr lang="en-US" sz="1800" b="1" dirty="0"/>
        </a:p>
      </dgm:t>
    </dgm:pt>
    <dgm:pt modelId="{20776D3B-0B52-475E-9318-4FAC4E8E2DC6}" type="parTrans" cxnId="{99731B5A-3E2E-4C6D-9ECE-F751A0B058EE}">
      <dgm:prSet/>
      <dgm:spPr/>
      <dgm:t>
        <a:bodyPr/>
        <a:lstStyle/>
        <a:p>
          <a:endParaRPr lang="en-US"/>
        </a:p>
      </dgm:t>
    </dgm:pt>
    <dgm:pt modelId="{998F69B9-84DC-452B-92A9-E5642276E7E3}" type="sibTrans" cxnId="{99731B5A-3E2E-4C6D-9ECE-F751A0B058EE}">
      <dgm:prSet/>
      <dgm:spPr/>
      <dgm:t>
        <a:bodyPr/>
        <a:lstStyle/>
        <a:p>
          <a:endParaRPr lang="en-US" dirty="0"/>
        </a:p>
      </dgm:t>
    </dgm:pt>
    <dgm:pt modelId="{28938168-E4EB-40D7-929E-9026C2667318}" type="pres">
      <dgm:prSet presAssocID="{1BE14076-917D-463D-8C81-901AF2F2B8BA}" presName="linearFlow" presStyleCnt="0">
        <dgm:presLayoutVars>
          <dgm:dir/>
          <dgm:resizeHandles val="exact"/>
        </dgm:presLayoutVars>
      </dgm:prSet>
      <dgm:spPr/>
    </dgm:pt>
    <dgm:pt modelId="{9BDB0C77-4428-4134-9595-28FBD5A4A13D}" type="pres">
      <dgm:prSet presAssocID="{73FE02C0-62B1-4181-9871-713B15BC724A}" presName="node" presStyleLbl="node1" presStyleIdx="0" presStyleCnt="1" custScaleX="102729" custLinFactNeighborX="-7872" custLinFactNeighborY="-81738">
        <dgm:presLayoutVars>
          <dgm:bulletEnabled val="1"/>
        </dgm:presLayoutVars>
      </dgm:prSet>
      <dgm:spPr/>
    </dgm:pt>
  </dgm:ptLst>
  <dgm:cxnLst>
    <dgm:cxn modelId="{926E9F5C-686D-4FEA-9A5C-1DBD3E3BD19C}" type="presOf" srcId="{73FE02C0-62B1-4181-9871-713B15BC724A}" destId="{9BDB0C77-4428-4134-9595-28FBD5A4A13D}" srcOrd="0" destOrd="0" presId="urn:microsoft.com/office/officeart/2005/8/layout/equation1"/>
    <dgm:cxn modelId="{99731B5A-3E2E-4C6D-9ECE-F751A0B058EE}" srcId="{1BE14076-917D-463D-8C81-901AF2F2B8BA}" destId="{73FE02C0-62B1-4181-9871-713B15BC724A}" srcOrd="0" destOrd="0" parTransId="{20776D3B-0B52-475E-9318-4FAC4E8E2DC6}" sibTransId="{998F69B9-84DC-452B-92A9-E5642276E7E3}"/>
    <dgm:cxn modelId="{CA2389C0-477E-4C50-9678-C3345A551E04}" type="presOf" srcId="{1BE14076-917D-463D-8C81-901AF2F2B8BA}" destId="{28938168-E4EB-40D7-929E-9026C2667318}" srcOrd="0" destOrd="0" presId="urn:microsoft.com/office/officeart/2005/8/layout/equation1"/>
    <dgm:cxn modelId="{82FA7A43-2656-407B-BFB6-5823C0E19335}" type="presParOf" srcId="{28938168-E4EB-40D7-929E-9026C2667318}" destId="{9BDB0C77-4428-4134-9595-28FBD5A4A13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A9B32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0C77-4428-4134-9595-28FBD5A4A13D}">
      <dsp:nvSpPr>
        <dsp:cNvPr id="0" name=""/>
        <dsp:cNvSpPr/>
      </dsp:nvSpPr>
      <dsp:spPr>
        <a:xfrm>
          <a:off x="0" y="0"/>
          <a:ext cx="2066188" cy="2011300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Cost of Attendance</a:t>
          </a:r>
          <a:endParaRPr lang="en-US" sz="1800" b="1" kern="1200" dirty="0"/>
        </a:p>
      </dsp:txBody>
      <dsp:txXfrm>
        <a:off x="302586" y="294548"/>
        <a:ext cx="1461016" cy="1422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A9B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871D12-C6BE-4429-8336-A2F763A23DB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6A0CE6-E4CD-4732-B471-8545F295C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E49BD3-5CFF-4066-B3EC-25B29CCD7E7A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060F7-F5C3-4D01-A24A-2E432541B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6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9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7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58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4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6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4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Hopkins University</a:t>
            </a:r>
          </a:p>
          <a:p>
            <a:r>
              <a:rPr lang="en-US" dirty="0"/>
              <a:t>Loyola University</a:t>
            </a:r>
          </a:p>
          <a:p>
            <a:r>
              <a:rPr lang="en-US" dirty="0"/>
              <a:t>St. Johns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1905000"/>
            <a:ext cx="85344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3940821"/>
            <a:ext cx="8525015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4978" y="5334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905000"/>
            <a:ext cx="91440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6746" y="3940821"/>
            <a:ext cx="9141361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5" y="4457700"/>
            <a:ext cx="9163615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9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2575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4101" y="27224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rgbClr val="FAB326"/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ln>
            <a:noFill/>
          </a:ln>
        </p:spPr>
        <p:txBody>
          <a:bodyPr anchor="b"/>
          <a:lstStyle>
            <a:lvl1pPr>
              <a:defRPr>
                <a:ln w="3175">
                  <a:noFill/>
                </a:ln>
                <a:solidFill>
                  <a:srgbClr val="FAB326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760"/>
            <a:ext cx="6400800" cy="133654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0F886-6B42-A849-9E13-43EA8594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965" y="4886533"/>
            <a:ext cx="1684708" cy="1684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C3306-2C8C-8147-8754-AE03C091C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7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47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AB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A01073-1826-264C-A5FE-228B99F736A4}"/>
              </a:ext>
            </a:extLst>
          </p:cNvPr>
          <p:cNvSpPr/>
          <p:nvPr/>
        </p:nvSpPr>
        <p:spPr>
          <a:xfrm>
            <a:off x="-9861" y="0"/>
            <a:ext cx="9153861" cy="6094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E1CB87-9153-AE4A-9232-EE4C75B286A2}"/>
              </a:ext>
            </a:extLst>
          </p:cNvPr>
          <p:cNvSpPr/>
          <p:nvPr/>
        </p:nvSpPr>
        <p:spPr>
          <a:xfrm>
            <a:off x="-5379" y="0"/>
            <a:ext cx="9144000" cy="6094267"/>
          </a:xfrm>
          <a:prstGeom prst="rect">
            <a:avLst/>
          </a:prstGeom>
          <a:gradFill flip="none" rotWithShape="1">
            <a:gsLst>
              <a:gs pos="88000">
                <a:schemeClr val="bg1">
                  <a:alpha val="7000"/>
                  <a:lumMod val="74000"/>
                  <a:lumOff val="26000"/>
                </a:schemeClr>
              </a:gs>
              <a:gs pos="100000">
                <a:schemeClr val="bg2">
                  <a:lumMod val="75000"/>
                  <a:alpha val="4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0000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AE37-2E8E-DC4C-A39C-F056A31D5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0B2E13-5DB6-1248-83DC-42B1C3B4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83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0">
            <a:extLst>
              <a:ext uri="{FF2B5EF4-FFF2-40B4-BE49-F238E27FC236}">
                <a16:creationId xmlns:a16="http://schemas.microsoft.com/office/drawing/2014/main" id="{9650008B-701B-524F-9A97-253C41D5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0">
            <a:extLst>
              <a:ext uri="{FF2B5EF4-FFF2-40B4-BE49-F238E27FC236}">
                <a16:creationId xmlns:a16="http://schemas.microsoft.com/office/drawing/2014/main" id="{E65978A7-043C-9449-91B8-157CBDBA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4577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0">
            <a:extLst>
              <a:ext uri="{FF2B5EF4-FFF2-40B4-BE49-F238E27FC236}">
                <a16:creationId xmlns:a16="http://schemas.microsoft.com/office/drawing/2014/main" id="{06095F36-84C4-BF41-BFF1-B3C67D7A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27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Multi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 G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381"/>
            <a:ext cx="9144000" cy="63062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843870"/>
            <a:ext cx="4391025" cy="6159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>
                <a:latin typeface="Arial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pic>
        <p:nvPicPr>
          <p:cNvPr id="3" name="Picture 2" descr="GP text 2016 W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77" y="6295574"/>
            <a:ext cx="1842676" cy="4854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47387"/>
            <a:ext cx="8229600" cy="39131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403027" y="640874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B5F5541-9A41-455E-B5F9-2B8B6808EC42}" type="slidenum">
              <a:rPr lang="en-US" sz="1200" smtClean="0">
                <a:solidFill>
                  <a:schemeClr val="bg1"/>
                </a:solidFill>
                <a:latin typeface="Arial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2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559052"/>
            <a:ext cx="7745505" cy="329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662B550-2E6C-4ACB-9AD8-C2447E337C4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AB326"/>
                </a:solidFill>
                <a:latin typeface="Montserrat ExtraBold" pitchFamily="2" charset="77"/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CB8BF-13BD-0F46-B4C0-6F6CD595F8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958" y="6274614"/>
            <a:ext cx="2973275" cy="16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1B32D-3355-8342-8333-E3404E07E0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lect.net/" TargetMode="External"/><Relationship Id="rId2" Type="http://schemas.openxmlformats.org/officeDocument/2006/relationships/hyperlink" Target="http://www.mhec.state.md.us/" TargetMode="Externa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aid-estimator" TargetMode="External"/><Relationship Id="rId7" Type="http://schemas.openxmlformats.org/officeDocument/2006/relationships/hyperlink" Target="https://studentaid.gov/resources/prepare-for-college/creating-your-account" TargetMode="External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outube.com/@FederalStudentAid" TargetMode="External"/><Relationship Id="rId5" Type="http://schemas.openxmlformats.org/officeDocument/2006/relationships/hyperlink" Target="https://studentaid.gov/apply-for-aid/fafsa/pro-tips" TargetMode="External"/><Relationship Id="rId4" Type="http://schemas.openxmlformats.org/officeDocument/2006/relationships/hyperlink" Target="https://studentaid.gov/fafsa-apply/parent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liemae.com/college-planning/financial-aid/fafsa/fafsa-guide/" TargetMode="Externa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aid.gov/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4000"/>
              <a:t>Financial Aid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61435" y="2022683"/>
            <a:ext cx="5221129" cy="1459054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83369" indent="-273844">
              <a:spcBef>
                <a:spcPts val="938"/>
              </a:spcBef>
              <a:buFont typeface="Arial"/>
              <a:buChar char="■"/>
              <a:tabLst>
                <a:tab pos="283369" algn="l"/>
              </a:tabLst>
            </a:pPr>
            <a:r>
              <a:rPr sz="2400" spc="-26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</a:t>
            </a:r>
            <a:r>
              <a:rPr sz="2400" spc="-28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37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sz="2400" spc="-278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89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parent</a:t>
            </a:r>
            <a:r>
              <a:rPr sz="2400" spc="-28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</a:t>
            </a:r>
            <a:r>
              <a:rPr sz="2400" spc="-278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7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separate</a:t>
            </a:r>
            <a:r>
              <a:rPr sz="2400" spc="-28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9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workflows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3369" indent="-273844">
              <a:spcBef>
                <a:spcPts val="863"/>
              </a:spcBef>
              <a:buFont typeface="Arial"/>
              <a:buChar char="■"/>
              <a:tabLst>
                <a:tab pos="283369" algn="l"/>
              </a:tabLst>
            </a:pPr>
            <a:r>
              <a:rPr sz="2400" spc="-25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</a:t>
            </a:r>
            <a:r>
              <a:rPr sz="2400" spc="-28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5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“single</a:t>
            </a:r>
            <a:r>
              <a:rPr sz="2400" spc="-278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32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view”</a:t>
            </a:r>
            <a:r>
              <a:rPr sz="2400" spc="-349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8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sz="2400" spc="-27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9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sz="2400" spc="-278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7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3369" indent="-273844">
              <a:spcBef>
                <a:spcPts val="866"/>
              </a:spcBef>
              <a:buFont typeface="Arial"/>
              <a:buChar char="■"/>
              <a:tabLst>
                <a:tab pos="283369" algn="l"/>
              </a:tabLst>
            </a:pPr>
            <a:r>
              <a:rPr sz="2400" spc="-2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Multi-</a:t>
            </a:r>
            <a:r>
              <a:rPr sz="2400" spc="-27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factor</a:t>
            </a:r>
            <a:r>
              <a:rPr sz="2400" spc="-26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2400" spc="-278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verification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59993" y="4276529"/>
            <a:ext cx="2964180" cy="634841"/>
            <a:chOff x="5253419" y="4420040"/>
            <a:chExt cx="3952240" cy="846455"/>
          </a:xfrm>
        </p:grpSpPr>
        <p:sp>
          <p:nvSpPr>
            <p:cNvPr id="7" name="object 7"/>
            <p:cNvSpPr/>
            <p:nvPr/>
          </p:nvSpPr>
          <p:spPr>
            <a:xfrm>
              <a:off x="7205690" y="4420040"/>
              <a:ext cx="1999614" cy="846455"/>
            </a:xfrm>
            <a:custGeom>
              <a:avLst/>
              <a:gdLst/>
              <a:ahLst/>
              <a:cxnLst/>
              <a:rect l="l" t="t" r="r" b="b"/>
              <a:pathLst>
                <a:path w="1999615" h="846454">
                  <a:moveTo>
                    <a:pt x="1846496" y="0"/>
                  </a:moveTo>
                  <a:lnTo>
                    <a:pt x="1576317" y="211541"/>
                  </a:lnTo>
                  <a:lnTo>
                    <a:pt x="1682090" y="211541"/>
                  </a:lnTo>
                  <a:lnTo>
                    <a:pt x="1665257" y="239451"/>
                  </a:lnTo>
                  <a:lnTo>
                    <a:pt x="1625773" y="293964"/>
                  </a:lnTo>
                  <a:lnTo>
                    <a:pt x="1578792" y="346633"/>
                  </a:lnTo>
                  <a:lnTo>
                    <a:pt x="1524630" y="397343"/>
                  </a:lnTo>
                  <a:lnTo>
                    <a:pt x="1494952" y="421926"/>
                  </a:lnTo>
                  <a:lnTo>
                    <a:pt x="1463597" y="445974"/>
                  </a:lnTo>
                  <a:lnTo>
                    <a:pt x="1430602" y="469473"/>
                  </a:lnTo>
                  <a:lnTo>
                    <a:pt x="1396007" y="492409"/>
                  </a:lnTo>
                  <a:lnTo>
                    <a:pt x="1359851" y="514766"/>
                  </a:lnTo>
                  <a:lnTo>
                    <a:pt x="1322173" y="536530"/>
                  </a:lnTo>
                  <a:lnTo>
                    <a:pt x="1283012" y="557686"/>
                  </a:lnTo>
                  <a:lnTo>
                    <a:pt x="1242408" y="578220"/>
                  </a:lnTo>
                  <a:lnTo>
                    <a:pt x="1200399" y="598116"/>
                  </a:lnTo>
                  <a:lnTo>
                    <a:pt x="1157024" y="617360"/>
                  </a:lnTo>
                  <a:lnTo>
                    <a:pt x="1112323" y="635937"/>
                  </a:lnTo>
                  <a:lnTo>
                    <a:pt x="1066335" y="653833"/>
                  </a:lnTo>
                  <a:lnTo>
                    <a:pt x="1019099" y="671032"/>
                  </a:lnTo>
                  <a:lnTo>
                    <a:pt x="970653" y="687521"/>
                  </a:lnTo>
                  <a:lnTo>
                    <a:pt x="921038" y="703284"/>
                  </a:lnTo>
                  <a:lnTo>
                    <a:pt x="870292" y="718306"/>
                  </a:lnTo>
                  <a:lnTo>
                    <a:pt x="818454" y="732573"/>
                  </a:lnTo>
                  <a:lnTo>
                    <a:pt x="765564" y="746071"/>
                  </a:lnTo>
                  <a:lnTo>
                    <a:pt x="711660" y="758784"/>
                  </a:lnTo>
                  <a:lnTo>
                    <a:pt x="656782" y="770697"/>
                  </a:lnTo>
                  <a:lnTo>
                    <a:pt x="600968" y="781797"/>
                  </a:lnTo>
                  <a:lnTo>
                    <a:pt x="544259" y="792067"/>
                  </a:lnTo>
                  <a:lnTo>
                    <a:pt x="486692" y="801494"/>
                  </a:lnTo>
                  <a:lnTo>
                    <a:pt x="428308" y="810063"/>
                  </a:lnTo>
                  <a:lnTo>
                    <a:pt x="369144" y="817759"/>
                  </a:lnTo>
                  <a:lnTo>
                    <a:pt x="309241" y="824568"/>
                  </a:lnTo>
                  <a:lnTo>
                    <a:pt x="248638" y="830474"/>
                  </a:lnTo>
                  <a:lnTo>
                    <a:pt x="187373" y="835463"/>
                  </a:lnTo>
                  <a:lnTo>
                    <a:pt x="125485" y="839520"/>
                  </a:lnTo>
                  <a:lnTo>
                    <a:pt x="63014" y="842630"/>
                  </a:lnTo>
                  <a:lnTo>
                    <a:pt x="0" y="844779"/>
                  </a:lnTo>
                  <a:lnTo>
                    <a:pt x="61258" y="845928"/>
                  </a:lnTo>
                  <a:lnTo>
                    <a:pt x="122197" y="846153"/>
                  </a:lnTo>
                  <a:lnTo>
                    <a:pt x="182781" y="845468"/>
                  </a:lnTo>
                  <a:lnTo>
                    <a:pt x="242972" y="843883"/>
                  </a:lnTo>
                  <a:lnTo>
                    <a:pt x="302734" y="841411"/>
                  </a:lnTo>
                  <a:lnTo>
                    <a:pt x="362030" y="838065"/>
                  </a:lnTo>
                  <a:lnTo>
                    <a:pt x="420823" y="833857"/>
                  </a:lnTo>
                  <a:lnTo>
                    <a:pt x="479078" y="828799"/>
                  </a:lnTo>
                  <a:lnTo>
                    <a:pt x="536757" y="822903"/>
                  </a:lnTo>
                  <a:lnTo>
                    <a:pt x="593824" y="816182"/>
                  </a:lnTo>
                  <a:lnTo>
                    <a:pt x="650241" y="808648"/>
                  </a:lnTo>
                  <a:lnTo>
                    <a:pt x="705973" y="800313"/>
                  </a:lnTo>
                  <a:lnTo>
                    <a:pt x="760983" y="791189"/>
                  </a:lnTo>
                  <a:lnTo>
                    <a:pt x="815233" y="781289"/>
                  </a:lnTo>
                  <a:lnTo>
                    <a:pt x="868688" y="770625"/>
                  </a:lnTo>
                  <a:lnTo>
                    <a:pt x="921311" y="759208"/>
                  </a:lnTo>
                  <a:lnTo>
                    <a:pt x="973065" y="747053"/>
                  </a:lnTo>
                  <a:lnTo>
                    <a:pt x="1023914" y="734169"/>
                  </a:lnTo>
                  <a:lnTo>
                    <a:pt x="1073820" y="720571"/>
                  </a:lnTo>
                  <a:lnTo>
                    <a:pt x="1122747" y="706270"/>
                  </a:lnTo>
                  <a:lnTo>
                    <a:pt x="1170659" y="691278"/>
                  </a:lnTo>
                  <a:lnTo>
                    <a:pt x="1217519" y="675608"/>
                  </a:lnTo>
                  <a:lnTo>
                    <a:pt x="1263290" y="659272"/>
                  </a:lnTo>
                  <a:lnTo>
                    <a:pt x="1307936" y="642282"/>
                  </a:lnTo>
                  <a:lnTo>
                    <a:pt x="1351419" y="624650"/>
                  </a:lnTo>
                  <a:lnTo>
                    <a:pt x="1393704" y="606389"/>
                  </a:lnTo>
                  <a:lnTo>
                    <a:pt x="1434754" y="587511"/>
                  </a:lnTo>
                  <a:lnTo>
                    <a:pt x="1474531" y="568028"/>
                  </a:lnTo>
                  <a:lnTo>
                    <a:pt x="1513000" y="547953"/>
                  </a:lnTo>
                  <a:lnTo>
                    <a:pt x="1550123" y="527297"/>
                  </a:lnTo>
                  <a:lnTo>
                    <a:pt x="1585865" y="506073"/>
                  </a:lnTo>
                  <a:lnTo>
                    <a:pt x="1620188" y="484294"/>
                  </a:lnTo>
                  <a:lnTo>
                    <a:pt x="1653056" y="461971"/>
                  </a:lnTo>
                  <a:lnTo>
                    <a:pt x="1684432" y="439116"/>
                  </a:lnTo>
                  <a:lnTo>
                    <a:pt x="1742561" y="391863"/>
                  </a:lnTo>
                  <a:lnTo>
                    <a:pt x="1794283" y="342631"/>
                  </a:lnTo>
                  <a:lnTo>
                    <a:pt x="1839305" y="291519"/>
                  </a:lnTo>
                  <a:lnTo>
                    <a:pt x="1877333" y="238625"/>
                  </a:lnTo>
                  <a:lnTo>
                    <a:pt x="1893633" y="211541"/>
                  </a:lnTo>
                  <a:lnTo>
                    <a:pt x="1999404" y="211541"/>
                  </a:lnTo>
                  <a:lnTo>
                    <a:pt x="1846496" y="0"/>
                  </a:lnTo>
                  <a:close/>
                </a:path>
              </a:pathLst>
            </a:custGeom>
            <a:solidFill>
              <a:srgbClr val="7BA6B3">
                <a:alpha val="4626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253419" y="4420040"/>
              <a:ext cx="2058035" cy="846455"/>
            </a:xfrm>
            <a:custGeom>
              <a:avLst/>
              <a:gdLst/>
              <a:ahLst/>
              <a:cxnLst/>
              <a:rect l="l" t="t" r="r" b="b"/>
              <a:pathLst>
                <a:path w="2058034" h="846454">
                  <a:moveTo>
                    <a:pt x="211541" y="0"/>
                  </a:moveTo>
                  <a:lnTo>
                    <a:pt x="0" y="0"/>
                  </a:lnTo>
                  <a:lnTo>
                    <a:pt x="1116" y="29706"/>
                  </a:lnTo>
                  <a:lnTo>
                    <a:pt x="9939" y="88331"/>
                  </a:lnTo>
                  <a:lnTo>
                    <a:pt x="27305" y="145793"/>
                  </a:lnTo>
                  <a:lnTo>
                    <a:pt x="52920" y="201958"/>
                  </a:lnTo>
                  <a:lnTo>
                    <a:pt x="86492" y="256692"/>
                  </a:lnTo>
                  <a:lnTo>
                    <a:pt x="127727" y="309860"/>
                  </a:lnTo>
                  <a:lnTo>
                    <a:pt x="176333" y="361329"/>
                  </a:lnTo>
                  <a:lnTo>
                    <a:pt x="232017" y="410964"/>
                  </a:lnTo>
                  <a:lnTo>
                    <a:pt x="262421" y="435051"/>
                  </a:lnTo>
                  <a:lnTo>
                    <a:pt x="294485" y="458630"/>
                  </a:lnTo>
                  <a:lnTo>
                    <a:pt x="328172" y="481684"/>
                  </a:lnTo>
                  <a:lnTo>
                    <a:pt x="363446" y="504195"/>
                  </a:lnTo>
                  <a:lnTo>
                    <a:pt x="400269" y="526147"/>
                  </a:lnTo>
                  <a:lnTo>
                    <a:pt x="438605" y="547522"/>
                  </a:lnTo>
                  <a:lnTo>
                    <a:pt x="478418" y="568306"/>
                  </a:lnTo>
                  <a:lnTo>
                    <a:pt x="519671" y="588479"/>
                  </a:lnTo>
                  <a:lnTo>
                    <a:pt x="562327" y="608027"/>
                  </a:lnTo>
                  <a:lnTo>
                    <a:pt x="606349" y="626931"/>
                  </a:lnTo>
                  <a:lnTo>
                    <a:pt x="651702" y="645176"/>
                  </a:lnTo>
                  <a:lnTo>
                    <a:pt x="698348" y="662743"/>
                  </a:lnTo>
                  <a:lnTo>
                    <a:pt x="746251" y="679618"/>
                  </a:lnTo>
                  <a:lnTo>
                    <a:pt x="795374" y="695782"/>
                  </a:lnTo>
                  <a:lnTo>
                    <a:pt x="845680" y="711220"/>
                  </a:lnTo>
                  <a:lnTo>
                    <a:pt x="897134" y="725913"/>
                  </a:lnTo>
                  <a:lnTo>
                    <a:pt x="949698" y="739846"/>
                  </a:lnTo>
                  <a:lnTo>
                    <a:pt x="1003335" y="753002"/>
                  </a:lnTo>
                  <a:lnTo>
                    <a:pt x="1058010" y="765364"/>
                  </a:lnTo>
                  <a:lnTo>
                    <a:pt x="1113685" y="776915"/>
                  </a:lnTo>
                  <a:lnTo>
                    <a:pt x="1170324" y="787638"/>
                  </a:lnTo>
                  <a:lnTo>
                    <a:pt x="1227890" y="797517"/>
                  </a:lnTo>
                  <a:lnTo>
                    <a:pt x="1286347" y="806534"/>
                  </a:lnTo>
                  <a:lnTo>
                    <a:pt x="1345658" y="814674"/>
                  </a:lnTo>
                  <a:lnTo>
                    <a:pt x="1405786" y="821919"/>
                  </a:lnTo>
                  <a:lnTo>
                    <a:pt x="1466695" y="828252"/>
                  </a:lnTo>
                  <a:lnTo>
                    <a:pt x="1528349" y="833657"/>
                  </a:lnTo>
                  <a:lnTo>
                    <a:pt x="1590709" y="838117"/>
                  </a:lnTo>
                  <a:lnTo>
                    <a:pt x="1653741" y="841615"/>
                  </a:lnTo>
                  <a:lnTo>
                    <a:pt x="1717407" y="844134"/>
                  </a:lnTo>
                  <a:lnTo>
                    <a:pt x="1781671" y="845658"/>
                  </a:lnTo>
                  <a:lnTo>
                    <a:pt x="1846496" y="846170"/>
                  </a:lnTo>
                  <a:lnTo>
                    <a:pt x="2058037" y="846170"/>
                  </a:lnTo>
                  <a:lnTo>
                    <a:pt x="1993212" y="845658"/>
                  </a:lnTo>
                  <a:lnTo>
                    <a:pt x="1928949" y="844134"/>
                  </a:lnTo>
                  <a:lnTo>
                    <a:pt x="1865283" y="841615"/>
                  </a:lnTo>
                  <a:lnTo>
                    <a:pt x="1802251" y="838117"/>
                  </a:lnTo>
                  <a:lnTo>
                    <a:pt x="1739890" y="833657"/>
                  </a:lnTo>
                  <a:lnTo>
                    <a:pt x="1678237" y="828252"/>
                  </a:lnTo>
                  <a:lnTo>
                    <a:pt x="1617328" y="821919"/>
                  </a:lnTo>
                  <a:lnTo>
                    <a:pt x="1557199" y="814674"/>
                  </a:lnTo>
                  <a:lnTo>
                    <a:pt x="1497889" y="806534"/>
                  </a:lnTo>
                  <a:lnTo>
                    <a:pt x="1439432" y="797517"/>
                  </a:lnTo>
                  <a:lnTo>
                    <a:pt x="1381865" y="787638"/>
                  </a:lnTo>
                  <a:lnTo>
                    <a:pt x="1325226" y="776915"/>
                  </a:lnTo>
                  <a:lnTo>
                    <a:pt x="1269551" y="765364"/>
                  </a:lnTo>
                  <a:lnTo>
                    <a:pt x="1214877" y="753002"/>
                  </a:lnTo>
                  <a:lnTo>
                    <a:pt x="1161239" y="739846"/>
                  </a:lnTo>
                  <a:lnTo>
                    <a:pt x="1108675" y="725913"/>
                  </a:lnTo>
                  <a:lnTo>
                    <a:pt x="1057222" y="711220"/>
                  </a:lnTo>
                  <a:lnTo>
                    <a:pt x="1006915" y="695782"/>
                  </a:lnTo>
                  <a:lnTo>
                    <a:pt x="957792" y="679618"/>
                  </a:lnTo>
                  <a:lnTo>
                    <a:pt x="909889" y="662743"/>
                  </a:lnTo>
                  <a:lnTo>
                    <a:pt x="863243" y="645176"/>
                  </a:lnTo>
                  <a:lnTo>
                    <a:pt x="817891" y="626931"/>
                  </a:lnTo>
                  <a:lnTo>
                    <a:pt x="773868" y="608027"/>
                  </a:lnTo>
                  <a:lnTo>
                    <a:pt x="731212" y="588479"/>
                  </a:lnTo>
                  <a:lnTo>
                    <a:pt x="689959" y="568306"/>
                  </a:lnTo>
                  <a:lnTo>
                    <a:pt x="650147" y="547522"/>
                  </a:lnTo>
                  <a:lnTo>
                    <a:pt x="611810" y="526147"/>
                  </a:lnTo>
                  <a:lnTo>
                    <a:pt x="574987" y="504195"/>
                  </a:lnTo>
                  <a:lnTo>
                    <a:pt x="539714" y="481684"/>
                  </a:lnTo>
                  <a:lnTo>
                    <a:pt x="506027" y="458630"/>
                  </a:lnTo>
                  <a:lnTo>
                    <a:pt x="473963" y="435051"/>
                  </a:lnTo>
                  <a:lnTo>
                    <a:pt x="443558" y="410964"/>
                  </a:lnTo>
                  <a:lnTo>
                    <a:pt x="387874" y="361329"/>
                  </a:lnTo>
                  <a:lnTo>
                    <a:pt x="339268" y="309860"/>
                  </a:lnTo>
                  <a:lnTo>
                    <a:pt x="298033" y="256692"/>
                  </a:lnTo>
                  <a:lnTo>
                    <a:pt x="264461" y="201958"/>
                  </a:lnTo>
                  <a:lnTo>
                    <a:pt x="238846" y="145793"/>
                  </a:lnTo>
                  <a:lnTo>
                    <a:pt x="221481" y="88331"/>
                  </a:lnTo>
                  <a:lnTo>
                    <a:pt x="212657" y="29706"/>
                  </a:lnTo>
                  <a:lnTo>
                    <a:pt x="211541" y="0"/>
                  </a:lnTo>
                  <a:close/>
                </a:path>
              </a:pathLst>
            </a:custGeom>
            <a:solidFill>
              <a:srgbClr val="638590">
                <a:alpha val="4626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25589" y="3727889"/>
            <a:ext cx="1941195" cy="429444"/>
          </a:xfrm>
          <a:prstGeom prst="rect">
            <a:avLst/>
          </a:prstGeom>
          <a:solidFill>
            <a:srgbClr val="FBF2D2"/>
          </a:solidFill>
        </p:spPr>
        <p:txBody>
          <a:bodyPr vert="horz" wrap="square" lIns="0" tIns="105251" rIns="0" bIns="0" rtlCol="0">
            <a:spAutoFit/>
          </a:bodyPr>
          <a:lstStyle/>
          <a:p>
            <a:pPr marL="570548">
              <a:spcBef>
                <a:spcPts val="829"/>
              </a:spcBef>
            </a:pPr>
            <a:r>
              <a:rPr sz="2100" spc="-49" dirty="0">
                <a:latin typeface="Trebuchet MS"/>
                <a:cs typeface="Trebuchet MS"/>
              </a:rPr>
              <a:t>Student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693" y="3727889"/>
            <a:ext cx="1941195" cy="429444"/>
          </a:xfrm>
          <a:prstGeom prst="rect">
            <a:avLst/>
          </a:prstGeom>
          <a:solidFill>
            <a:srgbClr val="CEEBF1"/>
          </a:solidFill>
        </p:spPr>
        <p:txBody>
          <a:bodyPr vert="horz" wrap="square" lIns="0" tIns="105251" rIns="0" bIns="0" rtlCol="0">
            <a:spAutoFit/>
          </a:bodyPr>
          <a:lstStyle/>
          <a:p>
            <a:pPr marL="639127">
              <a:spcBef>
                <a:spcPts val="829"/>
              </a:spcBef>
            </a:pPr>
            <a:r>
              <a:rPr sz="2100" spc="-56" dirty="0">
                <a:latin typeface="Trebuchet MS"/>
                <a:cs typeface="Trebuchet MS"/>
              </a:rPr>
              <a:t>Parent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5660" y="4985239"/>
            <a:ext cx="3955256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-8" dirty="0">
                <a:latin typeface="Arial Narrow"/>
                <a:cs typeface="Arial Narrow"/>
              </a:rPr>
              <a:t>Begins</a:t>
            </a:r>
            <a:r>
              <a:rPr sz="2100" spc="-11" dirty="0">
                <a:latin typeface="Arial Narrow"/>
                <a:cs typeface="Arial Narrow"/>
              </a:rPr>
              <a:t> </a:t>
            </a:r>
            <a:r>
              <a:rPr sz="2100" dirty="0">
                <a:latin typeface="Arial Narrow"/>
                <a:cs typeface="Arial Narrow"/>
              </a:rPr>
              <a:t>application</a:t>
            </a:r>
            <a:r>
              <a:rPr sz="2100" spc="-11" dirty="0">
                <a:latin typeface="Arial Narrow"/>
                <a:cs typeface="Arial Narrow"/>
              </a:rPr>
              <a:t> </a:t>
            </a:r>
            <a:r>
              <a:rPr sz="2100" dirty="0">
                <a:latin typeface="Arial Narrow"/>
                <a:cs typeface="Arial Narrow"/>
              </a:rPr>
              <a:t>and invites</a:t>
            </a:r>
            <a:r>
              <a:rPr sz="2100" spc="-11" dirty="0">
                <a:latin typeface="Arial Narrow"/>
                <a:cs typeface="Arial Narrow"/>
              </a:rPr>
              <a:t> </a:t>
            </a:r>
            <a:r>
              <a:rPr sz="2100" dirty="0">
                <a:latin typeface="Arial Narrow"/>
                <a:cs typeface="Arial Narrow"/>
              </a:rPr>
              <a:t>the</a:t>
            </a:r>
            <a:r>
              <a:rPr sz="2100" spc="-11" dirty="0">
                <a:latin typeface="Arial Narrow"/>
                <a:cs typeface="Arial Narrow"/>
              </a:rPr>
              <a:t> </a:t>
            </a:r>
            <a:r>
              <a:rPr sz="2100" spc="-8" dirty="0">
                <a:latin typeface="Arial Narrow"/>
                <a:cs typeface="Arial Narrow"/>
              </a:rPr>
              <a:t>Parent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0921" y="863172"/>
            <a:ext cx="8543364" cy="87139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285274" algn="l"/>
                <a:tab pos="6867049" algn="l"/>
              </a:tabLst>
            </a:pPr>
            <a:r>
              <a:rPr lang="en-US" sz="2800" dirty="0"/>
              <a:t>Free Application for Federal Student </a:t>
            </a:r>
            <a:br>
              <a:rPr lang="en-US" sz="2800" dirty="0"/>
            </a:br>
            <a:r>
              <a:rPr lang="en-US" sz="2800" dirty="0"/>
              <a:t>                    Aid (FAFSA) </a:t>
            </a:r>
            <a:r>
              <a:rPr sz="2800" b="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262626"/>
                </a:solidFill>
              </a:rPr>
              <a:t>	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634" y="4305915"/>
            <a:ext cx="1108710" cy="110871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406" y="4292199"/>
            <a:ext cx="1108709" cy="1110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152550"/>
            <a:ext cx="7756263" cy="1054250"/>
          </a:xfrm>
        </p:spPr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87490"/>
            <a:ext cx="6248400" cy="500509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069A6-423F-D289-CBA0-822FCE328FFE}"/>
              </a:ext>
            </a:extLst>
          </p:cNvPr>
          <p:cNvSpPr txBox="1"/>
          <p:nvPr/>
        </p:nvSpPr>
        <p:spPr>
          <a:xfrm>
            <a:off x="2571750" y="520065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Note: Screenshot from U.S. Department of Education’s </a:t>
            </a:r>
            <a:br>
              <a:rPr lang="en-US" sz="900" i="1" dirty="0"/>
            </a:br>
            <a:r>
              <a:rPr lang="en-US" sz="9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Generates the Student Aid Index (SAI)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Makes it easier for families to estimate aid eligibility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income tax data will automatically be transferred form the IRS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parties must authorize the transfer of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/>
              </a:rPr>
              <a:t>Dependent students must invite their parent(s) to contribute to their form if parent information is required</a:t>
            </a:r>
            <a:endParaRPr lang="en-US" dirty="0">
              <a:solidFill>
                <a:schemeClr val="tx1"/>
              </a:solidFill>
              <a:latin typeface="Arial" panose="020B0604020202020204"/>
              <a:cs typeface="Arial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FAFSA Info</a:t>
            </a:r>
          </a:p>
        </p:txBody>
      </p:sp>
    </p:spTree>
    <p:extLst>
      <p:ext uri="{BB962C8B-B14F-4D97-AF65-F5344CB8AC3E}">
        <p14:creationId xmlns:p14="http://schemas.microsoft.com/office/powerpoint/2010/main" val="39547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Divorced/Separated Parents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parent that supplied more financial support for the student will be the parent of record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will not be able to make adjustments to the transferred data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Having more than one child in college will not be reflected in the SAI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FAFSA FAQs</a:t>
            </a:r>
          </a:p>
        </p:txBody>
      </p:sp>
    </p:spTree>
    <p:extLst>
      <p:ext uri="{BB962C8B-B14F-4D97-AF65-F5344CB8AC3E}">
        <p14:creationId xmlns:p14="http://schemas.microsoft.com/office/powerpoint/2010/main" val="3752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CollegeBoard</a:t>
            </a:r>
            <a:r>
              <a:rPr lang="en-US" sz="3000" dirty="0">
                <a:solidFill>
                  <a:schemeClr val="tx1"/>
                </a:solidFill>
              </a:rPr>
              <a:t> Financial reporting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Used to determine institutional aid eligibility</a:t>
            </a:r>
          </a:p>
          <a:p>
            <a:r>
              <a:rPr lang="en-US" sz="3000" dirty="0"/>
              <a:t>Includes private assets in EFC calculation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Fee for initial application and one college report is $25.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Additional reports are $16.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Waiver for families AGI &lt; $100k or SAT Waiver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Used by approx. 400 colleges and scholarship programs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Only 3 in MD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1622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8077200" cy="2057400"/>
          </a:xfrm>
        </p:spPr>
        <p:txBody>
          <a:bodyPr>
            <a:noAutofit/>
          </a:bodyPr>
          <a:lstStyle/>
          <a:p>
            <a:r>
              <a:rPr lang="en-US" sz="4000" dirty="0"/>
              <a:t>How is all of </a:t>
            </a:r>
            <a:r>
              <a:rPr lang="en-US" sz="4000"/>
              <a:t>this </a:t>
            </a:r>
            <a:br>
              <a:rPr lang="en-US" sz="4000"/>
            </a:br>
            <a:r>
              <a:rPr lang="en-US" sz="4000"/>
              <a:t>information used?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8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Calculated by formula in FAFSA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Stays the same regardless of college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/>
              <a:t>The SAI is an eligibility index number that a college’s financial aid office uses to determine how much aid a student is eligible for.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What is the Student Aid Index (SAI)?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SAI Calculation uses fewer income fields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Tax Info (AGI)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This will be automatically pulled from the IRS database.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Tax-exempt Interest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Untaxed portions of IRA distributions and pensions </a:t>
            </a:r>
            <a:r>
              <a:rPr lang="en-US" sz="1400" dirty="0">
                <a:solidFill>
                  <a:schemeClr val="tx1"/>
                </a:solidFill>
              </a:rPr>
              <a:t>(excluding rollovers)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529 plans 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Only for the student filing the FAFSA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How is the SAI Determined?</a:t>
            </a:r>
          </a:p>
        </p:txBody>
      </p:sp>
    </p:spTree>
    <p:extLst>
      <p:ext uri="{BB962C8B-B14F-4D97-AF65-F5344CB8AC3E}">
        <p14:creationId xmlns:p14="http://schemas.microsoft.com/office/powerpoint/2010/main" val="19337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schools use this data?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742950"/>
            <a:ext cx="9067800" cy="800100"/>
          </a:xfrm>
        </p:spPr>
        <p:txBody>
          <a:bodyPr>
            <a:noAutofit/>
          </a:bodyPr>
          <a:lstStyle/>
          <a:p>
            <a:r>
              <a:rPr lang="en-US" sz="4400" dirty="0"/>
              <a:t>What is Cost of Attendance (COA)?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627188"/>
            <a:ext cx="3581400" cy="2974975"/>
          </a:xfrm>
        </p:spPr>
        <p:txBody>
          <a:bodyPr>
            <a:normAutofit/>
          </a:bodyPr>
          <a:lstStyle/>
          <a:p>
            <a:r>
              <a:rPr lang="en-US" sz="3200" dirty="0"/>
              <a:t>Direct costs </a:t>
            </a:r>
          </a:p>
          <a:p>
            <a:pPr lvl="1"/>
            <a:r>
              <a:rPr lang="en-US" sz="2800" dirty="0"/>
              <a:t>Tuition</a:t>
            </a:r>
          </a:p>
          <a:p>
            <a:pPr lvl="1"/>
            <a:r>
              <a:rPr lang="en-US" sz="2800" dirty="0"/>
              <a:t>Fees</a:t>
            </a:r>
          </a:p>
          <a:p>
            <a:pPr lvl="1"/>
            <a:r>
              <a:rPr lang="en-US" sz="2800" dirty="0"/>
              <a:t>Housing </a:t>
            </a:r>
          </a:p>
          <a:p>
            <a:pPr lvl="1"/>
            <a:r>
              <a:rPr lang="en-US" sz="2800" dirty="0"/>
              <a:t>Meals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029200" y="1614488"/>
            <a:ext cx="4114800" cy="23653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Indirect costs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Books &amp; Supplies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Personal Expenses</a:t>
            </a:r>
          </a:p>
          <a:p>
            <a:pPr lvl="1"/>
            <a:r>
              <a:rPr lang="en-US" sz="2800" dirty="0"/>
              <a:t>Loan Fees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45574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Cost of Attendance</a:t>
            </a:r>
          </a:p>
          <a:p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1524000" y="4420576"/>
            <a:ext cx="1282109" cy="809847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467100" y="2133600"/>
            <a:ext cx="1295400" cy="1371600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  <p:bldP spid="7" grpId="0"/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FAFSA &amp; CSS Profile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22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24796"/>
              </p:ext>
            </p:extLst>
          </p:nvPr>
        </p:nvGraphicFramePr>
        <p:xfrm>
          <a:off x="247251" y="2432875"/>
          <a:ext cx="211455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89" y="838200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Need?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635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Student Aid Index (SAI)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50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Financial Need</a:t>
              </a:r>
            </a:p>
          </p:txBody>
        </p:sp>
      </p:grpSp>
      <p:sp>
        <p:nvSpPr>
          <p:cNvPr id="11" name="Minus 10"/>
          <p:cNvSpPr/>
          <p:nvPr/>
        </p:nvSpPr>
        <p:spPr>
          <a:xfrm>
            <a:off x="2417749" y="3073449"/>
            <a:ext cx="975550" cy="711102"/>
          </a:xfrm>
          <a:prstGeom prst="mathMin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750701" y="3086100"/>
            <a:ext cx="803302" cy="685800"/>
          </a:xfrm>
          <a:prstGeom prst="mathEqual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Categories of Aid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E7F2F882-2E8C-494D-BCD6-8A0AD551E4B4}"/>
              </a:ext>
            </a:extLst>
          </p:cNvPr>
          <p:cNvSpPr/>
          <p:nvPr/>
        </p:nvSpPr>
        <p:spPr>
          <a:xfrm>
            <a:off x="1447800" y="22098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CD107B4A-D535-4681-8E0E-10D262AF997A}"/>
              </a:ext>
            </a:extLst>
          </p:cNvPr>
          <p:cNvSpPr/>
          <p:nvPr/>
        </p:nvSpPr>
        <p:spPr>
          <a:xfrm>
            <a:off x="4953000" y="22098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88749"/>
            <a:ext cx="7756263" cy="1054250"/>
          </a:xfrm>
        </p:spPr>
        <p:txBody>
          <a:bodyPr/>
          <a:lstStyle/>
          <a:p>
            <a:r>
              <a:rPr lang="en-US" dirty="0"/>
              <a:t>Types of Aid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5C9934-E26A-41CB-8A8F-ED3C32966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352786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Brace 1">
            <a:extLst>
              <a:ext uri="{FF2B5EF4-FFF2-40B4-BE49-F238E27FC236}">
                <a16:creationId xmlns:a16="http://schemas.microsoft.com/office/drawing/2014/main" id="{98450977-A3C2-47A9-B5E0-5FB0AA5C9A05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ight Brace 1">
            <a:extLst>
              <a:ext uri="{FF2B5EF4-FFF2-40B4-BE49-F238E27FC236}">
                <a16:creationId xmlns:a16="http://schemas.microsoft.com/office/drawing/2014/main" id="{B59B9FE9-12BA-4508-BEA2-4F824364E05C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5DF723-90BA-4BA7-A3C9-82334168EAEC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6FF0FD-DFEA-4DB6-B20F-321462629C40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9473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17601"/>
            <a:ext cx="8077200" cy="16002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Main Sources of Aid</a:t>
            </a:r>
          </a:p>
        </p:txBody>
      </p:sp>
    </p:spTree>
    <p:extLst>
      <p:ext uri="{BB962C8B-B14F-4D97-AF65-F5344CB8AC3E}">
        <p14:creationId xmlns:p14="http://schemas.microsoft.com/office/powerpoint/2010/main" val="15610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Scholarships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Awarded for student achievement regardless of financial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Universities will have separate scholarship applications for the different colleges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based funds offered to assist in covering CoA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Institutional Funding 	</a:t>
            </a:r>
          </a:p>
        </p:txBody>
      </p:sp>
    </p:spTree>
    <p:extLst>
      <p:ext uri="{BB962C8B-B14F-4D97-AF65-F5344CB8AC3E}">
        <p14:creationId xmlns:p14="http://schemas.microsoft.com/office/powerpoint/2010/main" val="14635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only be used for MD schools</a:t>
            </a:r>
          </a:p>
          <a:p>
            <a:r>
              <a:rPr lang="en-US" dirty="0">
                <a:solidFill>
                  <a:schemeClr val="tx1"/>
                </a:solidFill>
              </a:rPr>
              <a:t>Aid is awarded on the basis of both merit and need</a:t>
            </a:r>
          </a:p>
          <a:p>
            <a:r>
              <a:rPr lang="en-US" dirty="0">
                <a:solidFill>
                  <a:schemeClr val="tx1"/>
                </a:solidFill>
              </a:rPr>
              <a:t>FAFSA is required for some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Priority Deadline March 1, 2025.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MD funding check Maryland Higher Education Commission (MHEC)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/>
              <a:t>Legislative Scholarships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www.mdelect.net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State Funding 	</a:t>
            </a:r>
          </a:p>
        </p:txBody>
      </p:sp>
    </p:spTree>
    <p:extLst>
      <p:ext uri="{BB962C8B-B14F-4D97-AF65-F5344CB8AC3E}">
        <p14:creationId xmlns:p14="http://schemas.microsoft.com/office/powerpoint/2010/main" val="32573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TEACH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Future teachers, specific requirements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PELL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Low Income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SEOG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Low Income</a:t>
            </a:r>
          </a:p>
          <a:p>
            <a:r>
              <a:rPr lang="en-US" dirty="0">
                <a:solidFill>
                  <a:schemeClr val="tx1"/>
                </a:solidFill>
              </a:rPr>
              <a:t>Work-Study Programs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 on off campus</a:t>
            </a:r>
          </a:p>
          <a:p>
            <a:r>
              <a:rPr lang="en-US" dirty="0">
                <a:solidFill>
                  <a:schemeClr val="tx1"/>
                </a:solidFill>
              </a:rPr>
              <a:t>Loan Programs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Federal Funding 	</a:t>
            </a:r>
          </a:p>
        </p:txBody>
      </p:sp>
    </p:spTree>
    <p:extLst>
      <p:ext uri="{BB962C8B-B14F-4D97-AF65-F5344CB8AC3E}">
        <p14:creationId xmlns:p14="http://schemas.microsoft.com/office/powerpoint/2010/main" val="42546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717924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Scholarship search engines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Fastweb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Scholarships.com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Cappex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err="1"/>
              <a:t>Scholly</a:t>
            </a:r>
            <a:endParaRPr lang="en-US" b="1" dirty="0"/>
          </a:p>
          <a:p>
            <a:pPr lvl="1"/>
            <a:r>
              <a:rPr lang="en-US" b="1" dirty="0"/>
              <a:t>Niche</a:t>
            </a:r>
          </a:p>
          <a:p>
            <a:pPr lvl="1"/>
            <a:r>
              <a:rPr lang="en-US" b="1" dirty="0"/>
              <a:t>Scholarship Monkey</a:t>
            </a:r>
          </a:p>
          <a:p>
            <a:r>
              <a:rPr lang="en-US" b="1" dirty="0">
                <a:solidFill>
                  <a:schemeClr val="tx1"/>
                </a:solidFill>
              </a:rPr>
              <a:t>Scholarships are everywhere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732389"/>
            <a:ext cx="7756263" cy="1054250"/>
          </a:xfrm>
        </p:spPr>
        <p:txBody>
          <a:bodyPr/>
          <a:lstStyle/>
          <a:p>
            <a:r>
              <a:rPr lang="en-US" dirty="0"/>
              <a:t>Outside Scholarships</a:t>
            </a:r>
          </a:p>
        </p:txBody>
      </p:sp>
    </p:spTree>
    <p:extLst>
      <p:ext uri="{BB962C8B-B14F-4D97-AF65-F5344CB8AC3E}">
        <p14:creationId xmlns:p14="http://schemas.microsoft.com/office/powerpoint/2010/main" val="21416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93069" y="2043339"/>
            <a:ext cx="4040188" cy="3941763"/>
          </a:xfrm>
        </p:spPr>
        <p:txBody>
          <a:bodyPr/>
          <a:lstStyle/>
          <a:p>
            <a:r>
              <a:rPr lang="en-US" sz="2800" dirty="0"/>
              <a:t>Stafford Loans</a:t>
            </a:r>
          </a:p>
          <a:p>
            <a:pPr lvl="1"/>
            <a:r>
              <a:rPr lang="en-US" sz="2800" dirty="0"/>
              <a:t>Student Loans</a:t>
            </a:r>
          </a:p>
          <a:p>
            <a:pPr lvl="2"/>
            <a:r>
              <a:rPr lang="en-US" sz="2800" dirty="0"/>
              <a:t>Subsidized </a:t>
            </a:r>
          </a:p>
          <a:p>
            <a:pPr lvl="2"/>
            <a:r>
              <a:rPr lang="en-US" sz="2800" dirty="0"/>
              <a:t>Unsubsidized</a:t>
            </a:r>
          </a:p>
          <a:p>
            <a:pPr lvl="1"/>
            <a:r>
              <a:rPr lang="en-US" sz="2800" dirty="0"/>
              <a:t>PLUS Loans (Parent)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054225"/>
            <a:ext cx="4041775" cy="3941763"/>
          </a:xfrm>
        </p:spPr>
        <p:txBody>
          <a:bodyPr/>
          <a:lstStyle/>
          <a:p>
            <a:r>
              <a:rPr lang="en-US" sz="2800" dirty="0"/>
              <a:t>Private Source Loans</a:t>
            </a:r>
          </a:p>
          <a:p>
            <a:pPr lvl="1"/>
            <a:r>
              <a:rPr lang="en-US" sz="2800" dirty="0"/>
              <a:t>Banks</a:t>
            </a:r>
          </a:p>
          <a:p>
            <a:pPr lvl="1"/>
            <a:r>
              <a:rPr lang="en-US" sz="2800" dirty="0"/>
              <a:t>Credit Unions</a:t>
            </a:r>
          </a:p>
          <a:p>
            <a:pPr lvl="1"/>
            <a:r>
              <a:rPr lang="en-US" sz="2800" dirty="0"/>
              <a:t>Private Loan Servicer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732389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Loan Types	</a:t>
            </a:r>
          </a:p>
        </p:txBody>
      </p:sp>
    </p:spTree>
    <p:extLst>
      <p:ext uri="{BB962C8B-B14F-4D97-AF65-F5344CB8AC3E}">
        <p14:creationId xmlns:p14="http://schemas.microsoft.com/office/powerpoint/2010/main" val="36290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525282" cy="416434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Subsidized Loans </a:t>
            </a:r>
            <a:r>
              <a:rPr lang="en-US" dirty="0"/>
              <a:t>are available to undergraduate students </a:t>
            </a:r>
            <a:r>
              <a:rPr lang="en-US" dirty="0">
                <a:solidFill>
                  <a:srgbClr val="00B050"/>
                </a:solidFill>
              </a:rPr>
              <a:t>with financial need.</a:t>
            </a:r>
          </a:p>
          <a:p>
            <a:pPr fontAlgn="base"/>
            <a:r>
              <a:rPr lang="en-US" dirty="0"/>
              <a:t>Your school determines the amount you can borrow, and the amount may not exceed your financial need.</a:t>
            </a:r>
          </a:p>
          <a:p>
            <a:pPr fontAlgn="base"/>
            <a:r>
              <a:rPr lang="en-US" dirty="0"/>
              <a:t>The U.S. Department of Education pays the interest on a Direct Subsidized Loan</a:t>
            </a:r>
          </a:p>
          <a:p>
            <a:pPr lvl="1" fontAlgn="base"/>
            <a:r>
              <a:rPr lang="en-US" dirty="0"/>
              <a:t>while you’re in school at least half-time,</a:t>
            </a:r>
          </a:p>
          <a:p>
            <a:pPr lvl="1" fontAlgn="base"/>
            <a:r>
              <a:rPr lang="en-US" dirty="0"/>
              <a:t>for the first six months after you leave school</a:t>
            </a:r>
          </a:p>
          <a:p>
            <a:pPr lvl="1" fontAlgn="base"/>
            <a:r>
              <a:rPr lang="en-US" dirty="0"/>
              <a:t>during a period of </a:t>
            </a:r>
            <a:r>
              <a:rPr lang="en-US" b="1" i="1" dirty="0"/>
              <a:t>deferment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38862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Unsubsidized Loans </a:t>
            </a:r>
            <a:r>
              <a:rPr lang="en-US" dirty="0"/>
              <a:t>are available to undergraduate and graduate students.</a:t>
            </a:r>
          </a:p>
          <a:p>
            <a:pPr fontAlgn="base"/>
            <a:r>
              <a:rPr lang="en-US" dirty="0"/>
              <a:t>Your school determines the amount you can borrow based on your cost of attendance.</a:t>
            </a:r>
          </a:p>
          <a:p>
            <a:pPr fontAlgn="base"/>
            <a:r>
              <a:rPr lang="en-US" dirty="0"/>
              <a:t>You are responsible for paying the interest on a Direct Unsubsidized Loan during all periods. </a:t>
            </a:r>
          </a:p>
          <a:p>
            <a:pPr lvl="1" fontAlgn="base"/>
            <a:r>
              <a:rPr lang="en-US" dirty="0"/>
              <a:t>If you choose not to pay the interest while you are in school and during grace periods, </a:t>
            </a:r>
            <a:r>
              <a:rPr lang="en-US" dirty="0">
                <a:solidFill>
                  <a:srgbClr val="FF0000"/>
                </a:solidFill>
              </a:rPr>
              <a:t>your interest will accrue and be capitalized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82" y="722847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Subsidized   VS.   Unsubsidized</a:t>
            </a:r>
          </a:p>
        </p:txBody>
      </p:sp>
    </p:spTree>
    <p:extLst>
      <p:ext uri="{BB962C8B-B14F-4D97-AF65-F5344CB8AC3E}">
        <p14:creationId xmlns:p14="http://schemas.microsoft.com/office/powerpoint/2010/main" val="2215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Financial aid consists of funds provided to students and families to help pay for postsecondary educational expenses.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854" y="852923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Aid?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else…</a:t>
            </a:r>
          </a:p>
        </p:txBody>
      </p:sp>
    </p:spTree>
    <p:extLst>
      <p:ext uri="{BB962C8B-B14F-4D97-AF65-F5344CB8AC3E}">
        <p14:creationId xmlns:p14="http://schemas.microsoft.com/office/powerpoint/2010/main" val="27972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78474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Colleges are now required to accept appeals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871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9">
            <a:extLst>
              <a:ext uri="{FF2B5EF4-FFF2-40B4-BE49-F238E27FC236}">
                <a16:creationId xmlns:a16="http://schemas.microsoft.com/office/drawing/2014/main" id="{AD1A7855-605F-4512-BD0F-E7D7D7B7A74B}"/>
              </a:ext>
            </a:extLst>
          </p:cNvPr>
          <p:cNvSpPr/>
          <p:nvPr/>
        </p:nvSpPr>
        <p:spPr>
          <a:xfrm>
            <a:off x="6202883" y="609600"/>
            <a:ext cx="2847044" cy="1891963"/>
          </a:xfrm>
          <a:prstGeom prst="cloudCallout">
            <a:avLst>
              <a:gd name="adj1" fmla="val -23547"/>
              <a:gd name="adj2" fmla="val 148133"/>
            </a:avLst>
          </a:prstGeom>
          <a:solidFill>
            <a:srgbClr val="00206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school tuition</a:t>
            </a:r>
          </a:p>
        </p:txBody>
      </p:sp>
      <p:pic>
        <p:nvPicPr>
          <p:cNvPr id="8" name="Picture 7" descr="T:\NASFAA U\Video Design and Tools\Common Craft Cut-Outs\Pack_Scene_2_PNG_0\village_landscape.png">
            <a:extLst>
              <a:ext uri="{FF2B5EF4-FFF2-40B4-BE49-F238E27FC236}">
                <a16:creationId xmlns:a16="http://schemas.microsoft.com/office/drawing/2014/main" id="{5436E042-3DA2-407B-8543-685BC575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" y="3933753"/>
            <a:ext cx="8686600" cy="18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2">
            <a:extLst>
              <a:ext uri="{FF2B5EF4-FFF2-40B4-BE49-F238E27FC236}">
                <a16:creationId xmlns:a16="http://schemas.microsoft.com/office/drawing/2014/main" id="{7DF0CE34-2DA4-481C-BDDE-929919F3D789}"/>
              </a:ext>
            </a:extLst>
          </p:cNvPr>
          <p:cNvSpPr/>
          <p:nvPr/>
        </p:nvSpPr>
        <p:spPr>
          <a:xfrm>
            <a:off x="239281" y="903592"/>
            <a:ext cx="4303405" cy="1783836"/>
          </a:xfrm>
          <a:prstGeom prst="cloudCallout">
            <a:avLst>
              <a:gd name="adj1" fmla="val 11247"/>
              <a:gd name="adj2" fmla="val 201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Unusual uncovered medical/dental expenses</a:t>
            </a: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E7A51DC1-5E69-4E24-B453-7DFDEA2017DA}"/>
              </a:ext>
            </a:extLst>
          </p:cNvPr>
          <p:cNvSpPr/>
          <p:nvPr/>
        </p:nvSpPr>
        <p:spPr>
          <a:xfrm>
            <a:off x="94072" y="2562495"/>
            <a:ext cx="2199712" cy="1404912"/>
          </a:xfrm>
          <a:prstGeom prst="cloudCallout">
            <a:avLst>
              <a:gd name="adj1" fmla="val -4410"/>
              <a:gd name="adj2" fmla="val 86662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or spouse death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20937B81-3858-43A5-BA0E-37F5EBEBAFB4}"/>
              </a:ext>
            </a:extLst>
          </p:cNvPr>
          <p:cNvSpPr/>
          <p:nvPr/>
        </p:nvSpPr>
        <p:spPr>
          <a:xfrm>
            <a:off x="3279596" y="1590201"/>
            <a:ext cx="3597046" cy="1414763"/>
          </a:xfrm>
          <a:prstGeom prst="cloudCallout">
            <a:avLst>
              <a:gd name="adj1" fmla="val 26825"/>
              <a:gd name="adj2" fmla="val 120209"/>
            </a:avLst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Extraordinary dependent care </a:t>
            </a:r>
          </a:p>
        </p:txBody>
      </p: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B704AEED-A8D8-48A7-AB25-729EBD279045}"/>
              </a:ext>
            </a:extLst>
          </p:cNvPr>
          <p:cNvSpPr/>
          <p:nvPr/>
        </p:nvSpPr>
        <p:spPr>
          <a:xfrm>
            <a:off x="1766950" y="2761901"/>
            <a:ext cx="2658200" cy="1090999"/>
          </a:xfrm>
          <a:prstGeom prst="cloudCallout">
            <a:avLst>
              <a:gd name="adj1" fmla="val 22900"/>
              <a:gd name="adj2" fmla="val 1564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 of employment</a:t>
            </a:r>
          </a:p>
        </p:txBody>
      </p:sp>
      <p:sp>
        <p:nvSpPr>
          <p:cNvPr id="13" name="Cloud Callout 3">
            <a:extLst>
              <a:ext uri="{FF2B5EF4-FFF2-40B4-BE49-F238E27FC236}">
                <a16:creationId xmlns:a16="http://schemas.microsoft.com/office/drawing/2014/main" id="{2ADA539E-5AA4-4936-9152-EF35AA503312}"/>
              </a:ext>
            </a:extLst>
          </p:cNvPr>
          <p:cNvSpPr/>
          <p:nvPr/>
        </p:nvSpPr>
        <p:spPr>
          <a:xfrm>
            <a:off x="4148468" y="2768189"/>
            <a:ext cx="2728174" cy="878585"/>
          </a:xfrm>
          <a:prstGeom prst="cloudCallout">
            <a:avLst>
              <a:gd name="adj1" fmla="val -35368"/>
              <a:gd name="adj2" fmla="val 1799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</p:txBody>
      </p:sp>
    </p:spTree>
    <p:extLst>
      <p:ext uri="{BB962C8B-B14F-4D97-AF65-F5344CB8AC3E}">
        <p14:creationId xmlns:p14="http://schemas.microsoft.com/office/powerpoint/2010/main" val="1500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240280"/>
            <a:ext cx="4337304" cy="3877056"/>
          </a:xfrm>
        </p:spPr>
        <p:txBody>
          <a:bodyPr>
            <a:normAutofit/>
          </a:bodyPr>
          <a:lstStyle/>
          <a:p>
            <a:r>
              <a:rPr lang="en-US" dirty="0"/>
              <a:t>Financial Aid Packages after admission notification</a:t>
            </a:r>
          </a:p>
          <a:p>
            <a:r>
              <a:rPr lang="en-US" dirty="0">
                <a:solidFill>
                  <a:schemeClr val="tx1"/>
                </a:solidFill>
              </a:rPr>
              <a:t>SMCM **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Early Decision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Mid December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Early Action Applicants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Mid December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Regular Decision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Early March</a:t>
            </a:r>
          </a:p>
          <a:p>
            <a:pPr marL="77724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F2DA-4C4E-405E-873A-AB36D0AC8B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0" y="2240280"/>
            <a:ext cx="3803904" cy="38770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include (if eligible)</a:t>
            </a:r>
          </a:p>
          <a:p>
            <a:pPr lvl="1"/>
            <a:r>
              <a:rPr lang="en-US" dirty="0"/>
              <a:t>Federal Grants</a:t>
            </a:r>
          </a:p>
          <a:p>
            <a:pPr lvl="1"/>
            <a:r>
              <a:rPr lang="en-US" dirty="0"/>
              <a:t>State Grants</a:t>
            </a:r>
          </a:p>
          <a:p>
            <a:pPr lvl="1"/>
            <a:r>
              <a:rPr lang="en-US" dirty="0"/>
              <a:t>Institutional Need Based Grants</a:t>
            </a:r>
          </a:p>
          <a:p>
            <a:pPr lvl="1"/>
            <a:r>
              <a:rPr lang="en-US" dirty="0"/>
              <a:t>Institutional Scholarships</a:t>
            </a:r>
          </a:p>
          <a:p>
            <a:pPr lvl="1"/>
            <a:r>
              <a:rPr lang="en-US" dirty="0"/>
              <a:t>Federal Loan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Packages</a:t>
            </a:r>
          </a:p>
        </p:txBody>
      </p:sp>
    </p:spTree>
    <p:extLst>
      <p:ext uri="{BB962C8B-B14F-4D97-AF65-F5344CB8AC3E}">
        <p14:creationId xmlns:p14="http://schemas.microsoft.com/office/powerpoint/2010/main" val="19579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089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Federal Student Aid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Federal Student Aid Estimator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/>
              <a:t>Help to get an idea of SAI/Need</a:t>
            </a:r>
          </a:p>
          <a:p>
            <a:pPr lvl="1"/>
            <a:r>
              <a:rPr lang="en-US" dirty="0"/>
              <a:t>“College Cost Worksheet” </a:t>
            </a:r>
          </a:p>
          <a:p>
            <a:pPr lvl="1"/>
            <a:r>
              <a:rPr lang="en-US" dirty="0">
                <a:hlinkClick r:id="rId4"/>
              </a:rPr>
              <a:t>Who counts as a parent on the FAFSA® form?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Pro Tips for Completing the FAFSA Form</a:t>
            </a:r>
            <a:endParaRPr lang="en-US" dirty="0"/>
          </a:p>
          <a:p>
            <a:pPr lvl="1"/>
            <a:r>
              <a:rPr lang="en-US" u="sng" dirty="0">
                <a:hlinkClick r:id="rId6"/>
              </a:rPr>
              <a:t>Federal Student Aid YouTube Channel: FAFSA Videos</a:t>
            </a:r>
            <a:endParaRPr lang="en-US" u="sng" dirty="0"/>
          </a:p>
          <a:p>
            <a:pPr lvl="1"/>
            <a:r>
              <a:rPr lang="en-US" u="sng" dirty="0">
                <a:hlinkClick r:id="rId7"/>
              </a:rPr>
              <a:t>“Creating Your StudentAid.gov Account”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/>
              <a:t>Tools You Can use</a:t>
            </a:r>
          </a:p>
        </p:txBody>
      </p:sp>
    </p:spTree>
    <p:extLst>
      <p:ext uri="{BB962C8B-B14F-4D97-AF65-F5344CB8AC3E}">
        <p14:creationId xmlns:p14="http://schemas.microsoft.com/office/powerpoint/2010/main" val="32943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089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Sallie Mae FAFSA Guide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https://www.salliemae.com/college-planning/financial-aid/fafsa/fafsa-guide/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Net Price Calculators (NPC)</a:t>
            </a:r>
          </a:p>
          <a:p>
            <a:pPr lvl="1"/>
            <a:r>
              <a:rPr lang="en-US" dirty="0"/>
              <a:t>Every Title IV school is required to have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/>
              <a:t>Tools You Can use</a:t>
            </a:r>
          </a:p>
        </p:txBody>
      </p:sp>
    </p:spTree>
    <p:extLst>
      <p:ext uri="{BB962C8B-B14F-4D97-AF65-F5344CB8AC3E}">
        <p14:creationId xmlns:p14="http://schemas.microsoft.com/office/powerpoint/2010/main" val="42122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7EF05D-20EF-4100-A675-B7749AC97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59625"/>
            <a:ext cx="7010400" cy="71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9629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05" y="762000"/>
            <a:ext cx="8077200" cy="46482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Q</a:t>
            </a:r>
            <a:r>
              <a:rPr lang="en-US" sz="6000" i="1" dirty="0"/>
              <a:t>uestions?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Contact Info:</a:t>
            </a:r>
            <a:br>
              <a:rPr lang="en-US" sz="2800" dirty="0"/>
            </a:br>
            <a:r>
              <a:rPr lang="en-US" sz="2800" dirty="0"/>
              <a:t>www.smcm.edu/osfa</a:t>
            </a:r>
            <a:br>
              <a:rPr lang="en-US" sz="2800" dirty="0"/>
            </a:br>
            <a:r>
              <a:rPr lang="en-US" sz="2800" dirty="0"/>
              <a:t>osfa@smcm.edu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4835" y="11259"/>
            <a:ext cx="7356765" cy="1054250"/>
          </a:xfrm>
        </p:spPr>
        <p:txBody>
          <a:bodyPr>
            <a:normAutofit/>
          </a:bodyPr>
          <a:lstStyle/>
          <a:p>
            <a:r>
              <a:rPr lang="en-US" dirty="0"/>
              <a:t>Sources of Financial Aid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4290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4864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1054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19050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3716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44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8077200" cy="2057400"/>
          </a:xfrm>
        </p:spPr>
        <p:txBody>
          <a:bodyPr>
            <a:noAutofit/>
          </a:bodyPr>
          <a:lstStyle/>
          <a:p>
            <a:r>
              <a:rPr lang="en-US" sz="4000" dirty="0"/>
              <a:t>How to Apply for Financial Assistance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5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FSA ID gives you access to Federal Student Aid’s online systems and serve as your legal signature.</a:t>
            </a:r>
          </a:p>
          <a:p>
            <a:r>
              <a:rPr lang="en-US" dirty="0">
                <a:solidFill>
                  <a:schemeClr val="tx1"/>
                </a:solidFill>
              </a:rPr>
              <a:t>Both the student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parents need to create one.</a:t>
            </a:r>
          </a:p>
          <a:p>
            <a:r>
              <a:rPr lang="en-US" dirty="0">
                <a:solidFill>
                  <a:schemeClr val="tx1"/>
                </a:solidFill>
              </a:rPr>
              <a:t>Will be used throughout the aid process, including </a:t>
            </a:r>
            <a:r>
              <a:rPr lang="en-US" dirty="0">
                <a:solidFill>
                  <a:srgbClr val="00B050"/>
                </a:solidFill>
              </a:rPr>
              <a:t>subsequent years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http://studentaid.gov/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tx1"/>
                </a:solidFill>
              </a:rPr>
              <a:t>*In most cases both parents need an FSA 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898671"/>
            <a:ext cx="7756263" cy="721686"/>
          </a:xfrm>
        </p:spPr>
        <p:txBody>
          <a:bodyPr/>
          <a:lstStyle/>
          <a:p>
            <a:r>
              <a:rPr lang="en-US" dirty="0"/>
              <a:t>FSA ID	</a:t>
            </a:r>
          </a:p>
        </p:txBody>
      </p:sp>
    </p:spTree>
    <p:extLst>
      <p:ext uri="{BB962C8B-B14F-4D97-AF65-F5344CB8AC3E}">
        <p14:creationId xmlns:p14="http://schemas.microsoft.com/office/powerpoint/2010/main" val="1400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898671"/>
            <a:ext cx="7756263" cy="721686"/>
          </a:xfrm>
        </p:spPr>
        <p:txBody>
          <a:bodyPr/>
          <a:lstStyle/>
          <a:p>
            <a:r>
              <a:rPr lang="en-US" dirty="0"/>
              <a:t>FSA ID	</a:t>
            </a:r>
          </a:p>
        </p:txBody>
      </p:sp>
      <p:pic>
        <p:nvPicPr>
          <p:cNvPr id="6" name="Picture 2" descr="FAFSA® Form header view&#10;&#10;If the applicant is navigating to the FAFSA form from the StudentAid.gov home page, select “FAFSA® Form” from the page header, then select “Complete the FAFSA® Form.” ">
            <a:extLst>
              <a:ext uri="{FF2B5EF4-FFF2-40B4-BE49-F238E27FC236}">
                <a16:creationId xmlns:a16="http://schemas.microsoft.com/office/drawing/2014/main" id="{F72FBD5B-9ABA-4D2E-B91C-AD55A0F33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71" y="898671"/>
            <a:ext cx="8645058" cy="5089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4C0842-5873-4A18-B398-42682A42F304}"/>
              </a:ext>
            </a:extLst>
          </p:cNvPr>
          <p:cNvSpPr/>
          <p:nvPr/>
        </p:nvSpPr>
        <p:spPr>
          <a:xfrm>
            <a:off x="2286000" y="1620357"/>
            <a:ext cx="1828800" cy="589443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93868" y="5717"/>
            <a:ext cx="7756263" cy="105425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B8B70-44CE-D9A6-4D03-7A7B20C7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90" y="1059967"/>
            <a:ext cx="5723710" cy="4998340"/>
          </a:xfrm>
          <a:prstGeom prst="rect">
            <a:avLst/>
          </a:prstGeom>
          <a:ln w="2857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Filed starting December 1</a:t>
            </a:r>
            <a:r>
              <a:rPr lang="en-US" b="1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of the year prior to enrolling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Typically will open October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MUST be filled to receive federal aid</a:t>
            </a:r>
          </a:p>
          <a:p>
            <a:pPr lvl="1"/>
            <a:r>
              <a:rPr lang="en-US" dirty="0"/>
              <a:t>Required for some state and institutional as well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standard federal form that collects demographic and financial information about student and family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May be filed at any time during an academic year, but no earlier than the 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prior to the academic year for which the student requests aid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1999" cy="1054250"/>
          </a:xfrm>
        </p:spPr>
        <p:txBody>
          <a:bodyPr>
            <a:normAutofit/>
          </a:bodyPr>
          <a:lstStyle/>
          <a:p>
            <a:r>
              <a:rPr lang="en-US" sz="2800" dirty="0"/>
              <a:t>Free Application for Federal Student Aid (FAFSA)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CM PPT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SMCM PPT Template 2017</Template>
  <TotalTime>10698</TotalTime>
  <Words>1206</Words>
  <Application>Microsoft Office PowerPoint</Application>
  <PresentationFormat>On-screen Show (4:3)</PresentationFormat>
  <Paragraphs>237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Adobe Caslon Pro Bold</vt:lpstr>
      <vt:lpstr>Arial</vt:lpstr>
      <vt:lpstr>Arial Narrow</vt:lpstr>
      <vt:lpstr>Book Antiqua</vt:lpstr>
      <vt:lpstr>Calibri</vt:lpstr>
      <vt:lpstr>Montserrat ExtraBold</vt:lpstr>
      <vt:lpstr>Roboto</vt:lpstr>
      <vt:lpstr>Times New Roman</vt:lpstr>
      <vt:lpstr>Trebuchet MS</vt:lpstr>
      <vt:lpstr>Wingdings</vt:lpstr>
      <vt:lpstr>SMCM PPT Template 2017</vt:lpstr>
      <vt:lpstr>1_Office Theme</vt:lpstr>
      <vt:lpstr>1_Hardcover</vt:lpstr>
      <vt:lpstr>   Financial Aid    </vt:lpstr>
      <vt:lpstr>Topics We Will Discuss</vt:lpstr>
      <vt:lpstr>What is Financial Aid? </vt:lpstr>
      <vt:lpstr>Sources of Financial Aid </vt:lpstr>
      <vt:lpstr>How to Apply for Financial Assistance</vt:lpstr>
      <vt:lpstr>FSA ID </vt:lpstr>
      <vt:lpstr>FSA ID </vt:lpstr>
      <vt:lpstr>Online FAFSA</vt:lpstr>
      <vt:lpstr>Free Application for Federal Student Aid (FAFSA) </vt:lpstr>
      <vt:lpstr>Free Application for Federal Student                      Aid (FAFSA)   </vt:lpstr>
      <vt:lpstr>FAFSA Contributors</vt:lpstr>
      <vt:lpstr>FAFSA Info</vt:lpstr>
      <vt:lpstr>FAFSA FAQs</vt:lpstr>
      <vt:lpstr>CSS Profile</vt:lpstr>
      <vt:lpstr>How is all of this  information used?</vt:lpstr>
      <vt:lpstr>What is the Student Aid Index (SAI)? </vt:lpstr>
      <vt:lpstr>How is the SAI Determined?</vt:lpstr>
      <vt:lpstr>   How do schools use this data?    </vt:lpstr>
      <vt:lpstr>What is Cost of Attendance (COA)?</vt:lpstr>
      <vt:lpstr>What is Financial Need? </vt:lpstr>
      <vt:lpstr>Categories of Aid</vt:lpstr>
      <vt:lpstr>Types of Aid</vt:lpstr>
      <vt:lpstr>Main Sources of Aid</vt:lpstr>
      <vt:lpstr>Institutional Funding  </vt:lpstr>
      <vt:lpstr>State Funding  </vt:lpstr>
      <vt:lpstr>Federal Funding  </vt:lpstr>
      <vt:lpstr>Outside Scholarships</vt:lpstr>
      <vt:lpstr>Loan Types </vt:lpstr>
      <vt:lpstr>Subsidized   VS.   Unsubsidized</vt:lpstr>
      <vt:lpstr>What else…</vt:lpstr>
      <vt:lpstr>Special Circumstances</vt:lpstr>
      <vt:lpstr>PowerPoint Presentation</vt:lpstr>
      <vt:lpstr>Financial Aid Packages</vt:lpstr>
      <vt:lpstr>Tools You Can use</vt:lpstr>
      <vt:lpstr>Tools You Can use</vt:lpstr>
      <vt:lpstr>PowerPoint Presentation</vt:lpstr>
      <vt:lpstr>Questions?   Contact Info: www.smcm.edu/osfa osfa@smcm.edu </vt:lpstr>
    </vt:vector>
  </TitlesOfParts>
  <Company>St. Mary's College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jablofsky</dc:creator>
  <cp:lastModifiedBy>Davis, Rochelle R</cp:lastModifiedBy>
  <cp:revision>244</cp:revision>
  <cp:lastPrinted>2016-09-20T12:56:35Z</cp:lastPrinted>
  <dcterms:created xsi:type="dcterms:W3CDTF">2013-08-13T13:43:13Z</dcterms:created>
  <dcterms:modified xsi:type="dcterms:W3CDTF">2024-11-07T15:43:01Z</dcterms:modified>
</cp:coreProperties>
</file>